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3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4.xml" ContentType="application/vnd.openxmlformats-officedocument.presentationml.notesSlide+xml"/>
  <Override PartName="/ppt/tags/tag4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4" r:id="rId5"/>
  </p:sldMasterIdLst>
  <p:notesMasterIdLst>
    <p:notesMasterId r:id="rId52"/>
  </p:notesMasterIdLst>
  <p:sldIdLst>
    <p:sldId id="256" r:id="rId6"/>
    <p:sldId id="259" r:id="rId7"/>
    <p:sldId id="340" r:id="rId8"/>
    <p:sldId id="261" r:id="rId9"/>
    <p:sldId id="262" r:id="rId10"/>
    <p:sldId id="375" r:id="rId11"/>
    <p:sldId id="374" r:id="rId12"/>
    <p:sldId id="373" r:id="rId13"/>
    <p:sldId id="263" r:id="rId14"/>
    <p:sldId id="264" r:id="rId15"/>
    <p:sldId id="265" r:id="rId16"/>
    <p:sldId id="377" r:id="rId17"/>
    <p:sldId id="267" r:id="rId18"/>
    <p:sldId id="376" r:id="rId19"/>
    <p:sldId id="268" r:id="rId20"/>
    <p:sldId id="270" r:id="rId21"/>
    <p:sldId id="304" r:id="rId22"/>
    <p:sldId id="272" r:id="rId23"/>
    <p:sldId id="274" r:id="rId24"/>
    <p:sldId id="382" r:id="rId25"/>
    <p:sldId id="378" r:id="rId26"/>
    <p:sldId id="379" r:id="rId27"/>
    <p:sldId id="381" r:id="rId28"/>
    <p:sldId id="275" r:id="rId29"/>
    <p:sldId id="383" r:id="rId30"/>
    <p:sldId id="260" r:id="rId31"/>
    <p:sldId id="384" r:id="rId32"/>
    <p:sldId id="385" r:id="rId33"/>
    <p:sldId id="392" r:id="rId34"/>
    <p:sldId id="389" r:id="rId35"/>
    <p:sldId id="398" r:id="rId36"/>
    <p:sldId id="399" r:id="rId37"/>
    <p:sldId id="390" r:id="rId38"/>
    <p:sldId id="400" r:id="rId39"/>
    <p:sldId id="401" r:id="rId40"/>
    <p:sldId id="402" r:id="rId41"/>
    <p:sldId id="288" r:id="rId42"/>
    <p:sldId id="281" r:id="rId43"/>
    <p:sldId id="403" r:id="rId44"/>
    <p:sldId id="386" r:id="rId45"/>
    <p:sldId id="404" r:id="rId46"/>
    <p:sldId id="405" r:id="rId47"/>
    <p:sldId id="283" r:id="rId48"/>
    <p:sldId id="284" r:id="rId49"/>
    <p:sldId id="372" r:id="rId50"/>
    <p:sldId id="339" r:id="rId51"/>
  </p:sldIdLst>
  <p:sldSz cx="9144000" cy="5143500" type="screen16x9"/>
  <p:notesSz cx="6858000" cy="9144000"/>
  <p:custDataLst>
    <p:tags r:id="rId53"/>
  </p:custData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7E55"/>
    <a:srgbClr val="272827"/>
    <a:srgbClr val="6E6E6E"/>
    <a:srgbClr val="A5A5A5"/>
    <a:srgbClr val="888888"/>
    <a:srgbClr val="8C6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541BFB-4F9A-7F95-FDF2-09BB588E5B18}" v="4" dt="2021-06-14T17:20:50.745"/>
    <p1510:client id="{FC183D45-0211-4403-B315-E7AEA9FAC572}" v="3" dt="2021-06-03T20:43:02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78357" autoAdjust="0"/>
  </p:normalViewPr>
  <p:slideViewPr>
    <p:cSldViewPr snapToGrid="0">
      <p:cViewPr varScale="1">
        <p:scale>
          <a:sx n="112" d="100"/>
          <a:sy n="112" d="100"/>
        </p:scale>
        <p:origin x="1616" y="184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7" d="100"/>
        <a:sy n="87" d="100"/>
      </p:scale>
      <p:origin x="0" y="-184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gs" Target="tags/tag1.xml"/><Relationship Id="rId58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ves-Foss, Jim (jimaf@uidaho.edu)" userId="0ad79d20-0c0e-4450-b16f-ea034fd808f3" providerId="ADAL" clId="{515D7FE7-1C46-47B0-BF9D-8C9A3CA80603}"/>
    <pc:docChg chg="modSld">
      <pc:chgData name="Alves-Foss, Jim (jimaf@uidaho.edu)" userId="0ad79d20-0c0e-4450-b16f-ea034fd808f3" providerId="ADAL" clId="{515D7FE7-1C46-47B0-BF9D-8C9A3CA80603}" dt="2021-06-03T23:13:38.947" v="24" actId="207"/>
      <pc:docMkLst>
        <pc:docMk/>
      </pc:docMkLst>
      <pc:sldChg chg="modSp mod">
        <pc:chgData name="Alves-Foss, Jim (jimaf@uidaho.edu)" userId="0ad79d20-0c0e-4450-b16f-ea034fd808f3" providerId="ADAL" clId="{515D7FE7-1C46-47B0-BF9D-8C9A3CA80603}" dt="2021-06-03T23:13:38.947" v="24" actId="207"/>
        <pc:sldMkLst>
          <pc:docMk/>
          <pc:sldMk cId="3558998047" sldId="256"/>
        </pc:sldMkLst>
        <pc:spChg chg="mod">
          <ac:chgData name="Alves-Foss, Jim (jimaf@uidaho.edu)" userId="0ad79d20-0c0e-4450-b16f-ea034fd808f3" providerId="ADAL" clId="{515D7FE7-1C46-47B0-BF9D-8C9A3CA80603}" dt="2021-06-03T23:13:38.947" v="24" actId="207"/>
          <ac:spMkLst>
            <pc:docMk/>
            <pc:sldMk cId="3558998047" sldId="256"/>
            <ac:spMk id="3" creationId="{00000000-0000-0000-0000-000000000000}"/>
          </ac:spMkLst>
        </pc:spChg>
      </pc:sldChg>
    </pc:docChg>
  </pc:docChgLst>
  <pc:docChgLst>
    <pc:chgData name="Song, Jia (jsong@uidaho.edu)" userId="S::jsong@uidaho.edu::5c2b08a9-c25a-4da5-9786-59ef8c87e7fd" providerId="AD" clId="Web-{10541BFB-4F9A-7F95-FDF2-09BB588E5B18}"/>
    <pc:docChg chg="delSld sldOrd">
      <pc:chgData name="Song, Jia (jsong@uidaho.edu)" userId="S::jsong@uidaho.edu::5c2b08a9-c25a-4da5-9786-59ef8c87e7fd" providerId="AD" clId="Web-{10541BFB-4F9A-7F95-FDF2-09BB588E5B18}" dt="2021-06-14T17:20:50.745" v="3"/>
      <pc:docMkLst>
        <pc:docMk/>
      </pc:docMkLst>
      <pc:sldChg chg="del ord">
        <pc:chgData name="Song, Jia (jsong@uidaho.edu)" userId="S::jsong@uidaho.edu::5c2b08a9-c25a-4da5-9786-59ef8c87e7fd" providerId="AD" clId="Web-{10541BFB-4F9A-7F95-FDF2-09BB588E5B18}" dt="2021-06-14T17:20:50.745" v="3"/>
        <pc:sldMkLst>
          <pc:docMk/>
          <pc:sldMk cId="1165492875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D4395-F4BB-4776-AD1A-E1F7520CF444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993E8-77CB-4CE8-8134-9D98A3510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442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general, most entries in the access control matrix are empty (most subjects do not have access rights to most object)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0C89E-5A2C-3F43-B5BD-FB1C2D9FDC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71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two are multilevel security models</a:t>
            </a:r>
          </a:p>
          <a:p>
            <a:r>
              <a:rPr lang="en-US" dirty="0"/>
              <a:t>Third one is a commercial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7EEF5-AA0D-AF44-81AE-A730E742A36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66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EEF5-AA0D-AF44-81AE-A730E742A36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846194-00C9-D242-95F3-44344248B0B2}" type="slidenum">
              <a:rPr lang="en-AU"/>
              <a:pPr/>
              <a:t>42</a:t>
            </a:fld>
            <a:endParaRPr lang="en-AU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latin typeface="Times New Roman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538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846194-00C9-D242-95F3-44344248B0B2}" type="slidenum">
              <a:rPr lang="en-AU"/>
              <a:pPr/>
              <a:t>43</a:t>
            </a:fld>
            <a:endParaRPr lang="en-AU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latin typeface="Times New Roman" pitchFamily="-109" charset="0"/>
              </a:rPr>
              <a:t>A problem</a:t>
            </a:r>
          </a:p>
        </p:txBody>
      </p:sp>
    </p:spTree>
    <p:extLst>
      <p:ext uri="{BB962C8B-B14F-4D97-AF65-F5344CB8AC3E}">
        <p14:creationId xmlns:p14="http://schemas.microsoft.com/office/powerpoint/2010/main" val="986093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846194-00C9-D242-95F3-44344248B0B2}" type="slidenum">
              <a:rPr lang="en-AU"/>
              <a:pPr/>
              <a:t>45</a:t>
            </a:fld>
            <a:endParaRPr lang="en-AU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latin typeface="Times New Roman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668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Specific users can have explicit rights, and all other users can have a default set of rights.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0C89E-5A2C-3F43-B5BD-FB1C2D9FDC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59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this example firewall configuration,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External traffic can reach the entire internal network on TCP/25 and UDP/69.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Internal traffic can go out to port 80 on the external network.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External traffic can reach TCP/80 on one internal server.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All other traffic from external to internal is disallowed.</a:t>
            </a:r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EF5E0-C2FA-5142-86EE-14490FC049A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302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this example firewall configuration,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External traffic can reach the entire internal network on TCP/25 and UDP/69.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Internal traffic can go out to port 80 on the external network.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External traffic can reach TCP/80 on one internal server.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All other traffic from external to internal is disallowed.</a:t>
            </a:r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EF5E0-C2FA-5142-86EE-14490FC049A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70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two are multilevel security models</a:t>
            </a:r>
          </a:p>
          <a:p>
            <a:r>
              <a:rPr lang="en-US" dirty="0"/>
              <a:t>Third one is a commercial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7EEF5-AA0D-AF44-81AE-A730E742A36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3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0A98B-31D7-9E45-B64B-196930A680B8}" type="slidenum">
              <a:rPr lang="en-AU"/>
              <a:pPr/>
              <a:t>27</a:t>
            </a:fld>
            <a:endParaRPr lang="en-AU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BLP model was developed in the 1970s as a formal model for access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control. The model relied on the access control concept described in Chapter 4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(e.g., Figure 4.4 ). In the model, each subject and each object is assigned a security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class . In the simplest formulation, security classes form a strict hierarchy and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are referred to as security levels . One example is the U.S. military classification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scheme: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top secret </a:t>
            </a:r>
            <a:r>
              <a:rPr lang="en-US" b="0" dirty="0"/>
              <a:t>&gt;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secret </a:t>
            </a:r>
            <a:r>
              <a:rPr lang="en-US" b="0" dirty="0"/>
              <a:t>&gt;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confidential </a:t>
            </a:r>
            <a:r>
              <a:rPr lang="en-US" b="0" dirty="0"/>
              <a:t>&gt;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restricted </a:t>
            </a:r>
            <a:r>
              <a:rPr lang="en-US" b="0" dirty="0"/>
              <a:t>&gt;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unclassified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It is possible to also add a set of categories or compartments to each security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level, so that a subject must be assigned both the appropriate level and category to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access an object. We ignore this refinement in the following discussion.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This concept is equally applicable in other areas, where information can be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organized into gross levels and categories and users can be granted clearances to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access certain categories of data. For example, the highest level of security might be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for strategic corporate planning documents and data, accessible by only corporate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officers and their staff; next might come sensitive financial and personnel data,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accessible only by administration personnel, corporate officers, and so on. This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suggests a classification scheme such as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strategic </a:t>
            </a:r>
            <a:r>
              <a:rPr lang="en-US" b="0" dirty="0"/>
              <a:t>&gt;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sensitive </a:t>
            </a:r>
            <a:r>
              <a:rPr lang="en-US" b="0" dirty="0"/>
              <a:t>&gt;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confidential </a:t>
            </a:r>
            <a:r>
              <a:rPr lang="en-US" b="0" dirty="0"/>
              <a:t>&gt;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public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 subject is said to have a security clearance of a given level; an object is said to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have a security classification of a given level. The security classes control the manner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by which a subject may access an object.</a:t>
            </a:r>
            <a:endParaRPr lang="en-US" b="0" dirty="0">
              <a:latin typeface="Times New Roman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46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model defined four access modes,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although the authors pointed out that in specific implementation environments, 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different set of modes might be used. The modes are as follows: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read: The subject is allowed only read access to the object.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append: The subject is allowed only write access to the object.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write: The subject is allowed both read and write access to the object.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execute: The subject is allowed neither read nor write access to the object but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may invoke the object for execution.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When multiple categories or levels of data are defined, the requirement is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referred to as multilevel security (MLS). The general statement of the requirement for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confidentiality-centered multilevel security is that a subject at a high level may not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convey information to a subject at a lower level unless that flow accurately reflects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will of an authorized user as revealed by an authorized declassification. For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implementation purposes, this requirement is in two parts and is simply stated.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 multilevel secure system for confidentiality must enforce the following: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No read up: A subject can only read an object of less or equal security level.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This is referred to in the literature as the simple security property (</a:t>
            </a:r>
            <a:r>
              <a:rPr lang="en-US" sz="1200" b="0" kern="1200" baseline="0" dirty="0" err="1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ss</a:t>
            </a:r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-property) 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No write down: A subject can only write into an object of greater or equal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security level. This is referred to in the literature as the *-property (pronounced</a:t>
            </a:r>
          </a:p>
          <a:p>
            <a:r>
              <a:rPr lang="en-US" sz="1200" b="0" i="1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star property ).</a:t>
            </a:r>
            <a:endParaRPr lang="en-US" sz="1200" b="0" kern="1200" baseline="0" dirty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56240-BF3D-F441-92C4-A9FA2AA5FE77}" type="slidenum">
              <a:rPr lang="en-AU" smtClean="0"/>
              <a:pPr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6392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two are multilevel security models</a:t>
            </a:r>
          </a:p>
          <a:p>
            <a:r>
              <a:rPr lang="en-US" dirty="0"/>
              <a:t>Third one is a commercial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7EEF5-AA0D-AF44-81AE-A730E742A36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54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553FE0-5569-F24C-9151-C4282BAB2208}" type="slidenum">
              <a:rPr lang="en-AU"/>
              <a:pPr/>
              <a:t>32</a:t>
            </a:fld>
            <a:endParaRPr lang="en-A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BLP model deals with confidentiality and is concerned with unauthorized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disclosure of information. The </a:t>
            </a:r>
            <a:r>
              <a:rPr lang="en-US" sz="1200" kern="1200" baseline="0" dirty="0" err="1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Biba</a:t>
            </a:r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[BIBA77] models deals with integrity and is concerned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with the unauthorized modification of data. The </a:t>
            </a:r>
            <a:r>
              <a:rPr lang="en-US" sz="1200" kern="1200" baseline="0" dirty="0" err="1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Biba</a:t>
            </a:r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model is intended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deal with the case in which there is data that must be visible to users at multiple or all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security levels but should only be modified in controlled ways by authorized agents.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basic elements of the </a:t>
            </a:r>
            <a:r>
              <a:rPr lang="en-US" sz="1200" kern="1200" baseline="0" dirty="0" err="1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Biba</a:t>
            </a:r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model have the same structure as the BLP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model. As with BLP, the </a:t>
            </a:r>
            <a:r>
              <a:rPr lang="en-US" sz="1200" kern="1200" baseline="0" dirty="0" err="1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Biba</a:t>
            </a:r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model deals with subjects and objects. Each subject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and object is assigned an integrity level, denoted as I( </a:t>
            </a:r>
            <a:r>
              <a:rPr lang="en-US" sz="1200" i="1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 ) and I( O ) for subject S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object </a:t>
            </a:r>
            <a:r>
              <a:rPr lang="en-US" sz="1200" i="1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 , respectively. A simple hierarchical classification can be used, in which there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is a strict ordering of levels from lowest to highest. As in the BLP model, it is also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possible to add a set of categories to the classification scheme; this we ignore here.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model considers the following access modes: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Modify: To write or update information in an object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Observe: To read information in an object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Execute: To execute an object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Invoke: Communication from one subject to another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first three modes are analogous to BLP access modes. The invoke mode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new. </a:t>
            </a:r>
            <a:r>
              <a:rPr lang="en-US" sz="1200" kern="1200" baseline="0" dirty="0" err="1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Biba</a:t>
            </a:r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then proposes a number of alternative policies that can be imposed on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model. The most relevant is the strict integrity policy, based on the following rules: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Simple integrity: A subject can modify an object only if the integrity level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subject dominates the integrity level of the object: I( </a:t>
            </a:r>
            <a:r>
              <a:rPr lang="en-US" sz="1200" i="1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 )</a:t>
            </a:r>
            <a:r>
              <a:rPr lang="en-US" dirty="0"/>
              <a:t> ≥</a:t>
            </a:r>
            <a:r>
              <a:rPr lang="en-US" sz="1200" i="1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I( O ).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Integrity confinement: A subject can read an object only if the integrity level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of the subject is dominated by the integrity level of the object: I( </a:t>
            </a:r>
            <a:r>
              <a:rPr lang="en-US" sz="1200" i="1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 ) </a:t>
            </a:r>
            <a:r>
              <a:rPr lang="en-US" dirty="0"/>
              <a:t>≤</a:t>
            </a:r>
            <a:r>
              <a:rPr lang="en-US" sz="1200" i="1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I( O ).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Invocation property: A subject can invoke another subject only if the integrity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level of the first subject dominates the integrity level of the second subject: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I( </a:t>
            </a:r>
            <a:r>
              <a:rPr lang="en-US" sz="1200" i="1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 </a:t>
            </a:r>
            <a:r>
              <a:rPr lang="en-US" sz="1200" i="1" kern="1200" baseline="-2500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1</a:t>
            </a:r>
            <a:r>
              <a:rPr lang="en-US" sz="1200" i="1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) </a:t>
            </a:r>
            <a:r>
              <a:rPr lang="en-US" dirty="0"/>
              <a:t>≥</a:t>
            </a:r>
            <a:r>
              <a:rPr lang="en-US" sz="1200" i="1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 I( S </a:t>
            </a:r>
            <a:r>
              <a:rPr lang="en-US" sz="1200" i="1" kern="1200" baseline="-2500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2 </a:t>
            </a:r>
            <a:r>
              <a:rPr lang="en-US" sz="1200" i="1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).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9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The first two rules are analogous to those of the BLP model but are concerned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with integrity and reverse the significance of read and write. The simple integrity rule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is the logical write-up restriction that prevents contamination of high-integrity data.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Figure 13.4 illustrates the need for the integrity confinement rule. A low-integrity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process may read low-integrity data but is prevented from contaminating a high integrity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file with that data by the simple integrity rule. If only this rule is in force,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high-integrity process could conceivably copy low-integrity data into a high-integrity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file. Normally, one would trust a high-integrity process to not contaminate a high integrity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file, but either an error in the process code or a Trojan horse could result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rPr>
              <a:t>such contamination; hence the need for the integrity confinement rule.</a:t>
            </a:r>
          </a:p>
          <a:p>
            <a:endParaRPr lang="en-US" dirty="0">
              <a:latin typeface="Times New Roman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04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748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1749" y="354766"/>
            <a:ext cx="214313" cy="5897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914493" y="944563"/>
            <a:ext cx="7645958" cy="3303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313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1749" y="354766"/>
            <a:ext cx="214313" cy="5897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914493" y="944563"/>
            <a:ext cx="7645958" cy="3303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435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1749" y="354766"/>
            <a:ext cx="214313" cy="5897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914493" y="944563"/>
            <a:ext cx="7645958" cy="3303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161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1749" y="354766"/>
            <a:ext cx="214313" cy="5897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914493" y="944563"/>
            <a:ext cx="7645958" cy="3303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244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1749" y="354766"/>
            <a:ext cx="214313" cy="5897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914493" y="944563"/>
            <a:ext cx="7645958" cy="3303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660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1749" y="354766"/>
            <a:ext cx="214313" cy="5897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914493" y="944563"/>
            <a:ext cx="7645958" cy="3303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8260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1749" y="354766"/>
            <a:ext cx="214313" cy="5897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914493" y="944563"/>
            <a:ext cx="7645958" cy="3303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0736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1749" y="354766"/>
            <a:ext cx="214313" cy="5897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914493" y="944563"/>
            <a:ext cx="7645958" cy="3303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3631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1749" y="354766"/>
            <a:ext cx="214313" cy="5897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914493" y="944563"/>
            <a:ext cx="7645958" cy="3303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3488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1749" y="354766"/>
            <a:ext cx="214313" cy="5897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914493" y="944563"/>
            <a:ext cx="7645958" cy="3303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456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1749" y="354766"/>
            <a:ext cx="214313" cy="5897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914493" y="944563"/>
            <a:ext cx="7645958" cy="3303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4248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1749" y="354766"/>
            <a:ext cx="214313" cy="5897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914493" y="944563"/>
            <a:ext cx="7645958" cy="3303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774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1749" y="354766"/>
            <a:ext cx="214313" cy="5897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914493" y="944563"/>
            <a:ext cx="7645958" cy="3303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861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1749" y="354766"/>
            <a:ext cx="214313" cy="5897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914493" y="944563"/>
            <a:ext cx="7645958" cy="3303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8349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1749" y="354766"/>
            <a:ext cx="214313" cy="5897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914493" y="944563"/>
            <a:ext cx="7645958" cy="3303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6571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F1FB2-B5D5-4429-903D-C9E720A78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A361E-4EA6-4AE4-BB93-7C2C700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EEAB3-AD93-4A11-B342-1CA090B6B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B29F-299E-45A7-A2B6-897E032E4C6B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412F1-E95E-40CB-8988-A3D1A91D6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FA68D-A883-4DE6-BDD3-43730C22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88C-318C-4B7F-BC92-B45D7C5171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29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31749" y="626619"/>
            <a:ext cx="214313" cy="3179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914400" y="944563"/>
            <a:ext cx="7646051" cy="32818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05736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1749" y="354766"/>
            <a:ext cx="214313" cy="5897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914493" y="944563"/>
            <a:ext cx="7645958" cy="3303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175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33397"/>
            <a:ext cx="7886700" cy="3599325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25"/>
            </a:lvl1pPr>
          </a:lstStyle>
          <a:p>
            <a:pPr>
              <a:defRPr/>
            </a:pPr>
            <a:fld id="{A722859C-89A0-4C1D-B3B9-DD0F9998A6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67341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CD291-EBF4-47B8-BDB1-CD835FFC1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6857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87DE2-E1A2-4F41-96FE-94AF4425C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66" y="347174"/>
            <a:ext cx="7651284" cy="4010907"/>
          </a:xfrm>
        </p:spPr>
        <p:txBody>
          <a:bodyPr anchor="t"/>
          <a:lstStyle>
            <a:lvl1pPr algn="ctr">
              <a:defRPr sz="1200"/>
            </a:lvl1pPr>
          </a:lstStyle>
          <a:p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2FFADE-E1BC-48C1-83AA-6DDDD39A33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20050" y="6329363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B267019-40B7-405C-98B7-75F3216AFF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BFC76A-A606-42CF-BCDF-C73975C150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71883" y="1150487"/>
            <a:ext cx="5200650" cy="9072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011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1749" y="354766"/>
            <a:ext cx="214313" cy="5897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914493" y="944563"/>
            <a:ext cx="7645958" cy="3303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77957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A17B-9BCB-3E4A-8112-B989A1FD188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5CA4-972A-4A4A-AC2A-8FCDC79A1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059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A17B-9BCB-3E4A-8112-B989A1FD188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5CA4-972A-4A4A-AC2A-8FCDC79A1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0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1749" y="354766"/>
            <a:ext cx="214313" cy="5897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914493" y="944563"/>
            <a:ext cx="7645958" cy="3303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722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1749" y="354766"/>
            <a:ext cx="214313" cy="5897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914493" y="944563"/>
            <a:ext cx="7645958" cy="3303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13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1749" y="354766"/>
            <a:ext cx="214313" cy="5897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914493" y="944563"/>
            <a:ext cx="7645958" cy="3303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446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1749" y="354766"/>
            <a:ext cx="214313" cy="5897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914493" y="944563"/>
            <a:ext cx="7645958" cy="3303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231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1749" y="354766"/>
            <a:ext cx="214313" cy="5897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914493" y="944563"/>
            <a:ext cx="7645958" cy="3303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3270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1749" y="354766"/>
            <a:ext cx="214313" cy="5897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914493" y="944563"/>
            <a:ext cx="7645958" cy="3303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244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hyperlink" Target="https://creativecommons.org/licenses/by-nc-sa/4.0/" TargetMode="Externa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28.xml"/><Relationship Id="rId9" Type="http://schemas.openxmlformats.org/officeDocument/2006/relationships/tags" Target="../tags/tag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73" y="3869273"/>
            <a:ext cx="3742256" cy="18711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4385733"/>
          </a:xfrm>
          <a:prstGeom prst="rect">
            <a:avLst/>
          </a:prstGeom>
          <a:solidFill>
            <a:srgbClr val="2728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7220" y="3824672"/>
            <a:ext cx="579961" cy="1112897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05260" y="1711614"/>
            <a:ext cx="5104958" cy="11708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UI_Seal_white.png"/>
          <p:cNvPicPr>
            <a:picLocks noChangeAspect="1"/>
          </p:cNvPicPr>
          <p:nvPr/>
        </p:nvPicPr>
        <p:blipFill rotWithShape="1">
          <a:blip r:embed="rId28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8" r="4445" b="5350"/>
          <a:stretch/>
        </p:blipFill>
        <p:spPr>
          <a:xfrm>
            <a:off x="4229100" y="-1"/>
            <a:ext cx="4914900" cy="43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2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 cap="all">
          <a:solidFill>
            <a:schemeClr val="bg1"/>
          </a:solidFill>
          <a:latin typeface="Rockwell"/>
          <a:ea typeface="+mj-ea"/>
          <a:cs typeface="Rockwell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972000" y="928800"/>
            <a:ext cx="7588450" cy="3319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356881"/>
            <a:ext cx="9144000" cy="7540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219" y="3824671"/>
            <a:ext cx="579961" cy="1112897"/>
          </a:xfrm>
          <a:prstGeom prst="rect">
            <a:avLst/>
          </a:prstGeom>
        </p:spPr>
      </p:pic>
      <p:sp>
        <p:nvSpPr>
          <p:cNvPr id="19" name="Title Placeholder 16"/>
          <p:cNvSpPr>
            <a:spLocks noGrp="1"/>
          </p:cNvSpPr>
          <p:nvPr>
            <p:ph type="title"/>
          </p:nvPr>
        </p:nvSpPr>
        <p:spPr>
          <a:xfrm>
            <a:off x="330851" y="205932"/>
            <a:ext cx="8229600" cy="5715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66" y="4013390"/>
            <a:ext cx="2882086" cy="14410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41004A-AE3D-469F-B149-2CAFD63E8F86}"/>
              </a:ext>
            </a:extLst>
          </p:cNvPr>
          <p:cNvSpPr txBox="1"/>
          <p:nvPr userDrawn="1"/>
        </p:nvSpPr>
        <p:spPr>
          <a:xfrm>
            <a:off x="926984" y="4503079"/>
            <a:ext cx="6581164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©2021 by Dr.  Jim Alves-Foss and Dr. Jia Song. This document is licensed with a 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+mn-lt"/>
                <a:cs typeface="Arial" panose="020B0604020202020204" pitchFamily="34" charset="0"/>
                <a:hlinkClick r:id="rId12"/>
              </a:rPr>
              <a:t>Creative Commons Attribution-Non-Commercial-Share Alike 4.0 International License (CC BY-NC-SA 4.0)</a:t>
            </a:r>
            <a:endParaRPr lang="en-US" sz="11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120518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83" r:id="rId6"/>
    <p:sldLayoutId id="2147483684" r:id="rId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600" b="0" i="0" kern="1200" cap="all">
          <a:solidFill>
            <a:srgbClr val="A27E55"/>
          </a:solidFill>
          <a:latin typeface="Rockwell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lnSpc>
          <a:spcPts val="2160"/>
        </a:lnSpc>
        <a:spcBef>
          <a:spcPts val="0"/>
        </a:spcBef>
        <a:spcAft>
          <a:spcPts val="900"/>
        </a:spcAft>
        <a:buClr>
          <a:srgbClr val="A27E55"/>
        </a:buClr>
        <a:buFont typeface="Wingdings" charset="2"/>
        <a:buNone/>
        <a:defRPr sz="1800" kern="1200">
          <a:solidFill>
            <a:srgbClr val="6E6E6E"/>
          </a:solidFill>
          <a:latin typeface="Helvetica"/>
          <a:ea typeface="+mn-ea"/>
          <a:cs typeface="Helvetica"/>
        </a:defRPr>
      </a:lvl1pPr>
      <a:lvl2pPr marL="377190" indent="-171450" algn="l" defTabSz="342900" rtl="0" eaLnBrk="1" latinLnBrk="0" hangingPunct="1">
        <a:lnSpc>
          <a:spcPts val="1710"/>
        </a:lnSpc>
        <a:spcBef>
          <a:spcPts val="0"/>
        </a:spcBef>
        <a:spcAft>
          <a:spcPts val="900"/>
        </a:spcAft>
        <a:buClr>
          <a:srgbClr val="A27E55"/>
        </a:buClr>
        <a:buFont typeface="Wingdings" charset="2"/>
        <a:buChar char="§"/>
        <a:defRPr sz="1800" kern="1200">
          <a:solidFill>
            <a:srgbClr val="6E6E6E"/>
          </a:solidFill>
          <a:latin typeface="Helvetica"/>
          <a:ea typeface="+mn-ea"/>
          <a:cs typeface="Helvetica"/>
        </a:defRPr>
      </a:lvl2pPr>
      <a:lvl3pPr marL="514350" indent="-123444" algn="l" defTabSz="342900" rtl="0" eaLnBrk="1" latinLnBrk="0" hangingPunct="1">
        <a:lnSpc>
          <a:spcPts val="1560"/>
        </a:lnSpc>
        <a:spcBef>
          <a:spcPts val="0"/>
        </a:spcBef>
        <a:spcAft>
          <a:spcPts val="450"/>
        </a:spcAft>
        <a:buClr>
          <a:srgbClr val="A27E55"/>
        </a:buClr>
        <a:buFont typeface="Wingdings" charset="2"/>
        <a:buChar char="§"/>
        <a:defRPr sz="1800" kern="1200" baseline="0">
          <a:solidFill>
            <a:srgbClr val="6E6E6E"/>
          </a:solidFill>
          <a:latin typeface="Helvetica"/>
          <a:ea typeface="+mn-ea"/>
          <a:cs typeface="Helvetica"/>
        </a:defRPr>
      </a:lvl3pPr>
      <a:lvl4pPr marL="692658" indent="-144018" algn="l" defTabSz="342900" rtl="0" eaLnBrk="1" latinLnBrk="0" hangingPunct="1">
        <a:lnSpc>
          <a:spcPts val="1485"/>
        </a:lnSpc>
        <a:spcBef>
          <a:spcPts val="0"/>
        </a:spcBef>
        <a:spcAft>
          <a:spcPts val="450"/>
        </a:spcAft>
        <a:buClr>
          <a:srgbClr val="A27E55"/>
        </a:buClr>
        <a:buFont typeface="Wingdings" charset="2"/>
        <a:buChar char="§"/>
        <a:defRPr sz="1600" kern="1200" baseline="0">
          <a:solidFill>
            <a:srgbClr val="6E6E6E"/>
          </a:solidFill>
          <a:latin typeface="Helvetica"/>
          <a:ea typeface="+mn-ea"/>
          <a:cs typeface="Helvetica"/>
        </a:defRPr>
      </a:lvl4pPr>
      <a:lvl5pPr marL="898398" indent="-116586" algn="l" defTabSz="342900" rtl="0" eaLnBrk="1" latinLnBrk="0" hangingPunct="1">
        <a:lnSpc>
          <a:spcPts val="1260"/>
        </a:lnSpc>
        <a:spcBef>
          <a:spcPts val="0"/>
        </a:spcBef>
        <a:spcAft>
          <a:spcPts val="0"/>
        </a:spcAft>
        <a:buClr>
          <a:srgbClr val="A27E55"/>
        </a:buClr>
        <a:buFont typeface="Wingdings" charset="2"/>
        <a:buChar char="§"/>
        <a:defRPr sz="1400" kern="1200">
          <a:solidFill>
            <a:srgbClr val="6E6E6E"/>
          </a:solidFill>
          <a:latin typeface="Helvetica"/>
          <a:ea typeface="+mn-ea"/>
          <a:cs typeface="Helvetica"/>
        </a:defRPr>
      </a:lvl5pPr>
      <a:lvl6pPr marL="1714500" indent="0" algn="l" defTabSz="3429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3" Type="http://schemas.openxmlformats.org/officeDocument/2006/relationships/tags" Target="../tags/tag45.xml"/><Relationship Id="rId21" Type="http://schemas.openxmlformats.org/officeDocument/2006/relationships/tags" Target="../tags/tag63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tags" Target="../tags/tag62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image" Target="../media/image21.png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slideLayout" Target="../slideLayouts/slideLayout28.xml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tags" Target="../tags/tag6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5259" y="1711614"/>
            <a:ext cx="8204204" cy="1170886"/>
          </a:xfrm>
        </p:spPr>
        <p:txBody>
          <a:bodyPr/>
          <a:lstStyle/>
          <a:p>
            <a:r>
              <a:rPr lang="en-US" dirty="0"/>
              <a:t>CYB 110</a:t>
            </a:r>
            <a:br>
              <a:rPr lang="en-US" dirty="0"/>
            </a:br>
            <a:r>
              <a:rPr lang="en-US" dirty="0"/>
              <a:t>Cybersecurity and privacy</a:t>
            </a:r>
            <a:br>
              <a:rPr lang="en-US" dirty="0"/>
            </a:b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Module 3 - Authorization &amp; access control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Jim Alves-Foss and Jia Song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899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91"/>
    </mc:Choice>
    <mc:Fallback xmlns="">
      <p:transition spd="slow" advTm="1239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519D59-484A-314C-992E-6DD5F8F4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4357D-3190-644C-BD08-EFE4B0A9FE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8D7C7-9EB4-4523-849A-4A3B783C0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643" y="445500"/>
            <a:ext cx="5305672" cy="4301561"/>
          </a:xfrm>
          <a:prstGeom prst="rect">
            <a:avLst/>
          </a:prstGeom>
        </p:spPr>
      </p:pic>
      <p:sp>
        <p:nvSpPr>
          <p:cNvPr id="8" name="Callout: Line 7">
            <a:extLst>
              <a:ext uri="{FF2B5EF4-FFF2-40B4-BE49-F238E27FC236}">
                <a16:creationId xmlns:a16="http://schemas.microsoft.com/office/drawing/2014/main" id="{B3A4F1EC-D649-4287-B7F6-EC1164596CAE}"/>
              </a:ext>
            </a:extLst>
          </p:cNvPr>
          <p:cNvSpPr/>
          <p:nvPr/>
        </p:nvSpPr>
        <p:spPr>
          <a:xfrm>
            <a:off x="5130800" y="721328"/>
            <a:ext cx="2743200" cy="348343"/>
          </a:xfrm>
          <a:prstGeom prst="borderCallout1">
            <a:avLst>
              <a:gd name="adj1" fmla="val 18750"/>
              <a:gd name="adj2" fmla="val -8333"/>
              <a:gd name="adj3" fmla="val 83333"/>
              <a:gd name="adj4" fmla="val -6267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Then Select “Security”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968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1ED475-0E2B-0644-8142-B73F0C9E3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4B4F16-B83D-2F42-99B7-7C66164C0C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DB295F-860F-4F8A-BE95-13F651D37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44" y="0"/>
            <a:ext cx="8515111" cy="51435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4758E8D-7C58-4CF9-97BE-D3C73DE5255B}"/>
              </a:ext>
            </a:extLst>
          </p:cNvPr>
          <p:cNvSpPr/>
          <p:nvPr/>
        </p:nvSpPr>
        <p:spPr>
          <a:xfrm>
            <a:off x="3302000" y="2068286"/>
            <a:ext cx="1270000" cy="4136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78C35B0-B84D-460D-BA4E-9200A69DF073}"/>
              </a:ext>
            </a:extLst>
          </p:cNvPr>
          <p:cNvCxnSpPr>
            <a:cxnSpLocks/>
          </p:cNvCxnSpPr>
          <p:nvPr/>
        </p:nvCxnSpPr>
        <p:spPr>
          <a:xfrm flipV="1">
            <a:off x="4571999" y="1713253"/>
            <a:ext cx="435430" cy="4167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85B76F-B2A9-4FD5-82E3-A27176454840}"/>
              </a:ext>
            </a:extLst>
          </p:cNvPr>
          <p:cNvCxnSpPr>
            <a:cxnSpLocks/>
          </p:cNvCxnSpPr>
          <p:nvPr/>
        </p:nvCxnSpPr>
        <p:spPr>
          <a:xfrm>
            <a:off x="5535711" y="1921612"/>
            <a:ext cx="378860" cy="6501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31189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B109A-D2F4-F54B-8F7B-E81C47E4A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FCE0EB-CFEA-B44B-AF61-044F34264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876" y="277020"/>
            <a:ext cx="3551022" cy="458946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390C4-5FEE-234E-BEB9-63AE5D935F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73697" y="944563"/>
            <a:ext cx="2486753" cy="3303437"/>
          </a:xfrm>
        </p:spPr>
        <p:txBody>
          <a:bodyPr/>
          <a:lstStyle/>
          <a:p>
            <a:r>
              <a:rPr lang="en-US" dirty="0"/>
              <a:t>Right click on the file </a:t>
            </a:r>
          </a:p>
          <a:p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“get info”</a:t>
            </a:r>
          </a:p>
        </p:txBody>
      </p:sp>
    </p:spTree>
    <p:extLst>
      <p:ext uri="{BB962C8B-B14F-4D97-AF65-F5344CB8AC3E}">
        <p14:creationId xmlns:p14="http://schemas.microsoft.com/office/powerpoint/2010/main" val="95919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1B9F2-5344-464B-985E-86F25C72A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ACL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15981-651D-AC41-8952-88A53D117F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8AD1D8-FC22-4EEA-A8FB-35ECADAFC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586" y="772385"/>
            <a:ext cx="6879771" cy="36477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9759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B13A-6A66-C041-AFC4-C25BBE45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550CE-556B-4F47-A778-692AC672B6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286057-1363-554F-BAE8-E696123D5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37" y="350672"/>
            <a:ext cx="5449457" cy="23402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178E6B-A750-8447-81B5-D7147EF0FC9A}"/>
              </a:ext>
            </a:extLst>
          </p:cNvPr>
          <p:cNvSpPr txBox="1"/>
          <p:nvPr/>
        </p:nvSpPr>
        <p:spPr>
          <a:xfrm>
            <a:off x="914493" y="4124688"/>
            <a:ext cx="822960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Source: https://</a:t>
            </a:r>
            <a:r>
              <a:rPr lang="en-US" dirty="0" err="1"/>
              <a:t>www.thegeekdiary.com</a:t>
            </a:r>
            <a:r>
              <a:rPr lang="en-US" dirty="0"/>
              <a:t>/understanding-basic-file-permissions-and-ownership-in-</a:t>
            </a:r>
            <a:r>
              <a:rPr lang="en-US" dirty="0" err="1"/>
              <a:t>linux</a:t>
            </a:r>
            <a:r>
              <a:rPr lang="en-US" dirty="0"/>
              <a:t>/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129A8A-AC68-A645-B78C-38BA2A33D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460354"/>
              </p:ext>
            </p:extLst>
          </p:nvPr>
        </p:nvGraphicFramePr>
        <p:xfrm>
          <a:off x="1959022" y="2479215"/>
          <a:ext cx="6601429" cy="1561952"/>
        </p:xfrm>
        <a:graphic>
          <a:graphicData uri="http://schemas.openxmlformats.org/drawingml/2006/table">
            <a:tbl>
              <a:tblPr/>
              <a:tblGrid>
                <a:gridCol w="1140463">
                  <a:extLst>
                    <a:ext uri="{9D8B030D-6E8A-4147-A177-3AD203B41FA5}">
                      <a16:colId xmlns:a16="http://schemas.microsoft.com/office/drawing/2014/main" val="2441687314"/>
                    </a:ext>
                  </a:extLst>
                </a:gridCol>
                <a:gridCol w="5460966">
                  <a:extLst>
                    <a:ext uri="{9D8B030D-6E8A-4147-A177-3AD203B41FA5}">
                      <a16:colId xmlns:a16="http://schemas.microsoft.com/office/drawing/2014/main" val="22748963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>
                          <a:effectLst/>
                        </a:rPr>
                        <a:t>Permission</a:t>
                      </a:r>
                    </a:p>
                  </a:txBody>
                  <a:tcPr marL="71419" marR="71419" marT="71419" marB="71419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>
                          <a:effectLst/>
                        </a:rPr>
                        <a:t>Description</a:t>
                      </a:r>
                    </a:p>
                  </a:txBody>
                  <a:tcPr marL="71419" marR="71419" marT="71419" marB="71419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30579"/>
                  </a:ext>
                </a:extLst>
              </a:tr>
              <a:tr h="293333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Owner</a:t>
                      </a:r>
                    </a:p>
                  </a:txBody>
                  <a:tcPr marL="71419" marR="71419" marT="71419" marB="71419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Permissions used by the assigned owner of the file or directory</a:t>
                      </a:r>
                    </a:p>
                  </a:txBody>
                  <a:tcPr marL="71419" marR="71419" marT="71419" marB="71419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883045"/>
                  </a:ext>
                </a:extLst>
              </a:tr>
              <a:tr h="293333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Group</a:t>
                      </a:r>
                    </a:p>
                  </a:txBody>
                  <a:tcPr marL="71419" marR="71419" marT="71419" marB="71419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Permissions used by members of the group that owns the file or directory</a:t>
                      </a:r>
                    </a:p>
                  </a:txBody>
                  <a:tcPr marL="71419" marR="71419" marT="71419" marB="71419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644187"/>
                  </a:ext>
                </a:extLst>
              </a:tr>
              <a:tr h="505469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Other</a:t>
                      </a:r>
                    </a:p>
                  </a:txBody>
                  <a:tcPr marL="71419" marR="71419" marT="71419" marB="71419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Permissions used by all users other than the file owner, and members of the group that owns the file or the directory</a:t>
                      </a:r>
                    </a:p>
                  </a:txBody>
                  <a:tcPr marL="71419" marR="71419" marT="71419" marB="71419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565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885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CDA5B-193D-4BD8-B84C-D4F050230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ACL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B5347-E902-424F-BA3F-574ED9B5BC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1470" y="920031"/>
            <a:ext cx="4735458" cy="3303437"/>
          </a:xfrm>
        </p:spPr>
        <p:txBody>
          <a:bodyPr/>
          <a:lstStyle/>
          <a:p>
            <a:r>
              <a:rPr lang="en-US" dirty="0"/>
              <a:t>Can modify a file’s permission (if you own it) for “user, group, others” for read/write/execute</a:t>
            </a:r>
          </a:p>
          <a:p>
            <a:pPr lvl="1"/>
            <a:r>
              <a:rPr lang="en-US" dirty="0" err="1"/>
              <a:t>chmod</a:t>
            </a:r>
            <a:r>
              <a:rPr lang="en-US" dirty="0"/>
              <a:t>  </a:t>
            </a:r>
            <a:r>
              <a:rPr lang="en-US" dirty="0" err="1"/>
              <a:t>u+rw</a:t>
            </a:r>
            <a:r>
              <a:rPr lang="en-US" dirty="0"/>
              <a:t> </a:t>
            </a:r>
            <a:r>
              <a:rPr lang="en-US" dirty="0" err="1"/>
              <a:t>myfile</a:t>
            </a:r>
            <a:endParaRPr lang="en-US" dirty="0"/>
          </a:p>
          <a:p>
            <a:pPr lvl="1"/>
            <a:r>
              <a:rPr lang="en-US" dirty="0" err="1"/>
              <a:t>chmod</a:t>
            </a:r>
            <a:r>
              <a:rPr lang="en-US" dirty="0"/>
              <a:t> </a:t>
            </a:r>
            <a:r>
              <a:rPr lang="en-US" dirty="0" err="1"/>
              <a:t>u+x</a:t>
            </a:r>
            <a:r>
              <a:rPr lang="en-US" dirty="0"/>
              <a:t> </a:t>
            </a:r>
            <a:r>
              <a:rPr lang="en-US" dirty="0" err="1"/>
              <a:t>myfile</a:t>
            </a:r>
            <a:endParaRPr lang="en-US" dirty="0"/>
          </a:p>
          <a:p>
            <a:pPr lvl="1"/>
            <a:r>
              <a:rPr lang="en-US" dirty="0" err="1"/>
              <a:t>chmod</a:t>
            </a:r>
            <a:r>
              <a:rPr lang="en-US" dirty="0"/>
              <a:t>  go-</a:t>
            </a:r>
            <a:r>
              <a:rPr lang="en-US" dirty="0" err="1"/>
              <a:t>wx</a:t>
            </a:r>
            <a:r>
              <a:rPr lang="en-US" dirty="0"/>
              <a:t>  </a:t>
            </a:r>
            <a:r>
              <a:rPr lang="en-US" dirty="0" err="1"/>
              <a:t>myfile</a:t>
            </a:r>
            <a:endParaRPr lang="en-US" dirty="0"/>
          </a:p>
          <a:p>
            <a:pPr lvl="1"/>
            <a:r>
              <a:rPr lang="en-US" dirty="0"/>
              <a:t>(people will use octal numbers for these too – it is bad practice, but common)</a:t>
            </a:r>
          </a:p>
          <a:p>
            <a:pPr lvl="2"/>
            <a:r>
              <a:rPr lang="en-US" dirty="0" err="1"/>
              <a:t>chmod</a:t>
            </a:r>
            <a:r>
              <a:rPr lang="en-US" dirty="0"/>
              <a:t> 644 </a:t>
            </a:r>
            <a:r>
              <a:rPr lang="en-US" dirty="0" err="1"/>
              <a:t>myfile</a:t>
            </a:r>
            <a:r>
              <a:rPr lang="en-US" dirty="0"/>
              <a:t>  </a:t>
            </a:r>
            <a:r>
              <a:rPr lang="en-US" dirty="0">
                <a:sym typeface="Wingdings" panose="05000000000000000000" pitchFamily="2" charset="2"/>
              </a:rPr>
              <a:t>  </a:t>
            </a:r>
          </a:p>
          <a:p>
            <a:pPr marL="390906" lvl="2" indent="0">
              <a:buNone/>
            </a:pPr>
            <a:r>
              <a:rPr lang="en-US" dirty="0">
                <a:sym typeface="Wingdings" panose="05000000000000000000" pitchFamily="2" charset="2"/>
              </a:rPr>
              <a:t>user = read + write, group = read, others = read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ED3C97-CD69-9248-A760-35BE40CD5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939" y="777521"/>
            <a:ext cx="3290210" cy="2671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F0D898-E48A-364A-9312-DF4BA87F53AD}"/>
              </a:ext>
            </a:extLst>
          </p:cNvPr>
          <p:cNvSpPr txBox="1"/>
          <p:nvPr/>
        </p:nvSpPr>
        <p:spPr>
          <a:xfrm>
            <a:off x="2958790" y="4021873"/>
            <a:ext cx="6118303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Pic source: https://</a:t>
            </a:r>
            <a:r>
              <a:rPr lang="en-US" dirty="0" err="1"/>
              <a:t>devopscube.com</a:t>
            </a:r>
            <a:r>
              <a:rPr lang="en-US" dirty="0"/>
              <a:t>/</a:t>
            </a:r>
            <a:r>
              <a:rPr lang="en-US" dirty="0" err="1"/>
              <a:t>linux</a:t>
            </a:r>
            <a:r>
              <a:rPr lang="en-US" dirty="0"/>
              <a:t>-file-permissions-tutorial-for-beginners/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0976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FA13B-8CF9-4EE4-947F-B20F8330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ACL beyond the file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72A94-0992-48B6-88DC-B6C5826F4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Network ACL:  Usually based on machine identifiers/message contents</a:t>
            </a:r>
          </a:p>
          <a:p>
            <a:r>
              <a:rPr lang="en-US" dirty="0"/>
              <a:t>Can machine Alice send message of type XX to machine Bob?</a:t>
            </a:r>
          </a:p>
          <a:p>
            <a:r>
              <a:rPr lang="en-US" dirty="0"/>
              <a:t>Usually implemented in firewalls and routers (also IPS and IDS)</a:t>
            </a:r>
          </a:p>
          <a:p>
            <a:r>
              <a:rPr lang="en-US" dirty="0"/>
              <a:t>(Details will be in a later chapter, but for now…)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Network Messages (usually called packets) contain Media Access Control (MAC) and Internet Protocol (IP) addresses.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Message type usually dictated by a “protocol field” (such as TCP/UDP) and a port (80 for HTTP (web), 22 for SSH (secure shell), 143 for IMAP (email), 20&amp;21 for FTP)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0135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Example: Firewall Security Policy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E86DE-FD96-BC46-B897-31C76618D1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00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4D04DC-396B-D54C-A5D0-5D059FB3FC5C}" type="slidenum">
              <a:rPr lang="en-US" smtClean="0"/>
              <a:pPr/>
              <a:t>17</a:t>
            </a:fld>
            <a:endParaRPr lang="en-US">
              <a:latin typeface="Arial"/>
            </a:endParaRPr>
          </a:p>
        </p:txBody>
      </p:sp>
      <p:pic>
        <p:nvPicPr>
          <p:cNvPr id="7" name="Picture 6" descr="Screen Shot 2015-09-29 at 2.07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96" y="813080"/>
            <a:ext cx="6826804" cy="2072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93" y="2921430"/>
            <a:ext cx="7660071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In this example firewall configuration,</a:t>
            </a:r>
          </a:p>
          <a:p>
            <a:pPr marL="128588" indent="-128588">
              <a:buFont typeface="Arial"/>
              <a:buChar char="•"/>
            </a:pPr>
            <a:r>
              <a:rPr lang="en-US" sz="1800" dirty="0"/>
              <a:t>External traffic can reach the entire internal network on TCP/25 and UDP/69.</a:t>
            </a:r>
          </a:p>
          <a:p>
            <a:pPr marL="128588" indent="-128588">
              <a:buFont typeface="Arial"/>
              <a:buChar char="•"/>
            </a:pPr>
            <a:r>
              <a:rPr lang="en-US" sz="1800" dirty="0"/>
              <a:t>Internal traffic can go out to port 80 on the external network.</a:t>
            </a:r>
          </a:p>
          <a:p>
            <a:pPr marL="128588" indent="-128588">
              <a:buFont typeface="Arial"/>
              <a:buChar char="•"/>
            </a:pPr>
            <a:r>
              <a:rPr lang="en-US" sz="1800" dirty="0"/>
              <a:t>External traffic can reach TCP/80 on one internal server.</a:t>
            </a:r>
          </a:p>
          <a:p>
            <a:pPr marL="128588" indent="-128588">
              <a:buFont typeface="Arial"/>
              <a:buChar char="•"/>
            </a:pPr>
            <a:r>
              <a:rPr lang="en-US" sz="1800" dirty="0"/>
              <a:t>All other traffic from external to internal is disallowed.</a:t>
            </a: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6781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36301-38A0-4A26-9685-C0B301EE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5F726-1EF1-4898-8DF9-420869950E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Some access control systems use “</a:t>
            </a:r>
            <a:r>
              <a:rPr lang="en-US" dirty="0">
                <a:solidFill>
                  <a:srgbClr val="A27E55"/>
                </a:solidFill>
              </a:rPr>
              <a:t>capabilities</a:t>
            </a:r>
            <a:r>
              <a:rPr lang="en-US" dirty="0"/>
              <a:t>” (token, key).</a:t>
            </a:r>
          </a:p>
          <a:p>
            <a:r>
              <a:rPr lang="en-US" dirty="0"/>
              <a:t>Access control based on a given resource, an identity, and a set of permissions.</a:t>
            </a:r>
          </a:p>
          <a:p>
            <a:r>
              <a:rPr lang="en-US" dirty="0"/>
              <a:t>In capability-based systems, the right to access a resource is based entirely on possession of the token, rather than who possesses it.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These can be shared with other users (with same or less authorization)</a:t>
            </a:r>
          </a:p>
          <a:p>
            <a:pPr marL="285750" indent="-285750">
              <a:buFontTx/>
              <a:buChar char="-"/>
            </a:pPr>
            <a:r>
              <a:rPr lang="en-US" dirty="0"/>
              <a:t>Details are beyond the scope of this course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8821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57532-9504-45A0-A8B0-66CAAC00B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29ED-796D-4DC6-BFF0-EF96E7B3C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DAC </a:t>
            </a:r>
            <a:r>
              <a:rPr lang="en-US" dirty="0"/>
              <a:t>(Discretionary Access Control): The owner of the file controls access (DAC is implemented in most OSs).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MAC </a:t>
            </a:r>
            <a:r>
              <a:rPr lang="en-US" dirty="0"/>
              <a:t>(Mandatory Access Control): The system enforces some limits (think Top-Secret versus Secret). The owner of the object doesn’t get to decide who gets to access it. A separate group or individual has the authority to set access to resources.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Rule-Based Access Control</a:t>
            </a:r>
            <a:r>
              <a:rPr lang="en-US" dirty="0"/>
              <a:t>: Typically found in networks. External IP address may send request to port 443 (HTTPS) on machine Sally.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Role-Based Access Control</a:t>
            </a:r>
            <a:r>
              <a:rPr lang="en-US" dirty="0"/>
              <a:t>: Instead of using User ID to make decision, use “role” (faculty, supervisor, developer, team lead, tester,…) to make decisions.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872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476F4-7538-4CC9-8878-A34EE20A7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B0DB0-B26D-43F1-9195-A4A735A0D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A27E55"/>
                </a:solidFill>
              </a:rPr>
              <a:t>Authorization</a:t>
            </a:r>
            <a:r>
              <a:rPr lang="en-US" dirty="0"/>
              <a:t> is the process of determining exactly what an authenticated party can do.</a:t>
            </a:r>
          </a:p>
          <a:p>
            <a:r>
              <a:rPr lang="en-US" dirty="0"/>
              <a:t>Authorization is typically implemented using access control.</a:t>
            </a:r>
          </a:p>
          <a:p>
            <a:r>
              <a:rPr lang="en-US" dirty="0">
                <a:solidFill>
                  <a:srgbClr val="A27E55"/>
                </a:solidFill>
              </a:rPr>
              <a:t>The basis of computer security is controlled access:</a:t>
            </a:r>
            <a:endParaRPr lang="en-US" i="1" dirty="0">
              <a:solidFill>
                <a:srgbClr val="A27E55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	Someone</a:t>
            </a:r>
            <a:r>
              <a:rPr lang="en-US" dirty="0"/>
              <a:t> is authorized to take </a:t>
            </a:r>
            <a:r>
              <a:rPr lang="en-US" i="1" dirty="0">
                <a:solidFill>
                  <a:srgbClr val="FF0000"/>
                </a:solidFill>
              </a:rPr>
              <a:t>some action </a:t>
            </a:r>
            <a:r>
              <a:rPr lang="en-US" dirty="0"/>
              <a:t>on </a:t>
            </a:r>
            <a:r>
              <a:rPr lang="en-US" i="1" dirty="0">
                <a:solidFill>
                  <a:srgbClr val="FF0000"/>
                </a:solidFill>
              </a:rPr>
              <a:t>something</a:t>
            </a:r>
            <a:r>
              <a:rPr lang="en-US" sz="2000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AC585B-C041-C34C-A0B4-27AC071BC928}"/>
              </a:ext>
            </a:extLst>
          </p:cNvPr>
          <p:cNvSpPr txBox="1"/>
          <p:nvPr/>
        </p:nvSpPr>
        <p:spPr>
          <a:xfrm>
            <a:off x="914493" y="2770672"/>
            <a:ext cx="2589088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We need to be sure who the someone is.</a:t>
            </a:r>
          </a:p>
          <a:p>
            <a:endParaRPr lang="en-US" sz="1800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</a:rPr>
              <a:t> Identification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</a:rPr>
              <a:t> Authentication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7EF94-1910-1C40-BF59-6D41DA566824}"/>
              </a:ext>
            </a:extLst>
          </p:cNvPr>
          <p:cNvSpPr txBox="1"/>
          <p:nvPr/>
        </p:nvSpPr>
        <p:spPr>
          <a:xfrm>
            <a:off x="4855522" y="2770672"/>
            <a:ext cx="1903288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Access Control</a:t>
            </a:r>
          </a:p>
          <a:p>
            <a:endParaRPr lang="en-US" sz="1800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</a:rPr>
              <a:t>Subject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</a:rPr>
              <a:t>Object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</a:rPr>
              <a:t>Access right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154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E2FE-005A-F248-9E0E-B40C68179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Rule-based access control (RBAC)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1271A-0F8D-D247-9159-F494D31725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Rule-Based Access Control</a:t>
            </a:r>
            <a:r>
              <a:rPr lang="en-US" dirty="0"/>
              <a:t>: allows access according to a set of rules defined by the system administrator.</a:t>
            </a:r>
          </a:p>
          <a:p>
            <a:r>
              <a:rPr lang="en-US" dirty="0"/>
              <a:t>Example: ACL used by a router (next slide)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181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5800"/>
          </a:xfrm>
        </p:spPr>
        <p:txBody>
          <a:bodyPr/>
          <a:lstStyle/>
          <a:p>
            <a:r>
              <a:rPr lang="en-US" sz="3200" dirty="0"/>
              <a:t>Example: RULE-BASED 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00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4D04DC-396B-D54C-A5D0-5D059FB3FC5C}" type="slidenum">
              <a:rPr lang="en-US" smtClean="0"/>
              <a:pPr/>
              <a:t>21</a:t>
            </a:fld>
            <a:endParaRPr lang="en-US">
              <a:latin typeface="Arial"/>
            </a:endParaRPr>
          </a:p>
        </p:txBody>
      </p:sp>
      <p:pic>
        <p:nvPicPr>
          <p:cNvPr id="7" name="Picture 6" descr="Screen Shot 2015-09-29 at 2.07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80" y="960438"/>
            <a:ext cx="6826804" cy="2072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5279" y="3066771"/>
            <a:ext cx="7660071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In this example firewall configuration,</a:t>
            </a:r>
          </a:p>
          <a:p>
            <a:pPr marL="128588" indent="-128588">
              <a:buFont typeface="Arial"/>
              <a:buChar char="•"/>
            </a:pPr>
            <a:r>
              <a:rPr lang="en-US" sz="1800" dirty="0"/>
              <a:t>External traffic can reach the entire internal network on TCP/25 and UDP/69.</a:t>
            </a:r>
          </a:p>
          <a:p>
            <a:pPr marL="128588" indent="-128588">
              <a:buFont typeface="Arial"/>
              <a:buChar char="•"/>
            </a:pPr>
            <a:r>
              <a:rPr lang="en-US" sz="1800" dirty="0"/>
              <a:t>Internal traffic can go out to port 80 on the external network.</a:t>
            </a:r>
          </a:p>
          <a:p>
            <a:pPr marL="128588" indent="-128588">
              <a:buFont typeface="Arial"/>
              <a:buChar char="•"/>
            </a:pPr>
            <a:r>
              <a:rPr lang="en-US" sz="1800" dirty="0"/>
              <a:t>External traffic can reach TCP/80 on one internal server.</a:t>
            </a:r>
          </a:p>
          <a:p>
            <a:pPr marL="128588" indent="-128588">
              <a:buFont typeface="Arial"/>
              <a:buChar char="•"/>
            </a:pPr>
            <a:r>
              <a:rPr lang="en-US" sz="1800" dirty="0"/>
              <a:t>All other traffic from external to internal is disallowed.</a:t>
            </a: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38185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6E219-D136-E04D-87F2-E2B2EF8D1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5800"/>
          </a:xfrm>
        </p:spPr>
        <p:txBody>
          <a:bodyPr/>
          <a:lstStyle/>
          <a:p>
            <a:r>
              <a:rPr lang="en-US" sz="3200" dirty="0"/>
              <a:t>Role-based access control (RBAC)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5761A-52BB-114F-9CA3-83C80BBB9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33397"/>
            <a:ext cx="4400550" cy="3599325"/>
          </a:xfrm>
        </p:spPr>
        <p:txBody>
          <a:bodyPr/>
          <a:lstStyle/>
          <a:p>
            <a:r>
              <a:rPr lang="en-US" dirty="0"/>
              <a:t>Role-based access control lets us associate privileges with groups. </a:t>
            </a:r>
          </a:p>
          <a:p>
            <a:pPr lvl="1"/>
            <a:r>
              <a:rPr lang="en-US" dirty="0"/>
              <a:t>Students in one class</a:t>
            </a:r>
          </a:p>
          <a:p>
            <a:pPr lvl="1"/>
            <a:r>
              <a:rPr lang="en-US" dirty="0"/>
              <a:t>Faculty in one department</a:t>
            </a:r>
          </a:p>
          <a:p>
            <a:pPr lvl="1"/>
            <a:r>
              <a:rPr lang="en-US" dirty="0"/>
              <a:t>Staff in one department</a:t>
            </a:r>
          </a:p>
          <a:p>
            <a:pPr lvl="1"/>
            <a:endParaRPr lang="en-US" dirty="0"/>
          </a:p>
          <a:p>
            <a:r>
              <a:rPr lang="en-US" dirty="0"/>
              <a:t>Access control by role recognizes common needs of all members of a set of subjects.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72AD9-7AEF-FA45-9722-5BD8E9E0BE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0" b="22342"/>
          <a:stretch/>
        </p:blipFill>
        <p:spPr>
          <a:xfrm>
            <a:off x="4834890" y="813547"/>
            <a:ext cx="4125357" cy="381917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37918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EF92C-BF92-2E4B-8DF9-7F072BB4E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5800"/>
          </a:xfrm>
        </p:spPr>
        <p:txBody>
          <a:bodyPr/>
          <a:lstStyle/>
          <a:p>
            <a:r>
              <a:rPr lang="en-US" dirty="0"/>
              <a:t>Role-based Access Control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48CC7D-41AA-D342-B4EE-D160C0BD3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7.pdf">
            <a:extLst>
              <a:ext uri="{FF2B5EF4-FFF2-40B4-BE49-F238E27FC236}">
                <a16:creationId xmlns:a16="http://schemas.microsoft.com/office/drawing/2014/main" id="{0C27BA06-13D0-D340-972E-97417F04C7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" t="59113" b="10822"/>
          <a:stretch/>
        </p:blipFill>
        <p:spPr>
          <a:xfrm>
            <a:off x="505956" y="1033397"/>
            <a:ext cx="7936694" cy="318695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87722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4B15F-FF8B-4053-B69F-1E1EF39B0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 Policies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AD5E0-0382-424B-9D36-766F70D281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Attribute-Based Access Control:</a:t>
            </a:r>
            <a:r>
              <a:rPr lang="en-US" dirty="0"/>
              <a:t> Decisions based on specific attributes (possession of an access card, time, date, location)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Multilevel Access Control: </a:t>
            </a:r>
            <a:r>
              <a:rPr lang="en-US" dirty="0"/>
              <a:t>This is the “Defense in Depth” of access control policies. Where more than one policy is used to control access.</a:t>
            </a:r>
          </a:p>
          <a:p>
            <a:pPr marL="662940" lvl="1" indent="-285750">
              <a:buFont typeface="Arial" panose="020B0604020202020204" pitchFamily="34" charset="0"/>
              <a:buChar char="•"/>
            </a:pPr>
            <a:r>
              <a:rPr lang="en-US" b="1" dirty="0"/>
              <a:t>Example: </a:t>
            </a:r>
            <a:r>
              <a:rPr lang="en-US" dirty="0"/>
              <a:t>In US Government, we have designating authorities, who </a:t>
            </a:r>
          </a:p>
          <a:p>
            <a:pPr lvl="1" indent="0">
              <a:buNone/>
            </a:pPr>
            <a:r>
              <a:rPr lang="en-US" dirty="0"/>
              <a:t>decide what classification level a document has.</a:t>
            </a:r>
          </a:p>
          <a:p>
            <a:pPr lvl="1" indent="0">
              <a:buNone/>
            </a:pPr>
            <a:endParaRPr lang="en-US" dirty="0"/>
          </a:p>
          <a:p>
            <a:pPr marL="662940" lvl="1" indent="-285750">
              <a:buFont typeface="Wingdings" pitchFamily="2" charset="2"/>
              <a:buChar char="§"/>
            </a:pPr>
            <a:r>
              <a:rPr lang="en-US" dirty="0"/>
              <a:t>The Bell-</a:t>
            </a:r>
            <a:r>
              <a:rPr lang="en-US" dirty="0" err="1"/>
              <a:t>LaPadula</a:t>
            </a:r>
            <a:r>
              <a:rPr lang="en-US" dirty="0"/>
              <a:t> model</a:t>
            </a:r>
          </a:p>
          <a:p>
            <a:pPr marL="662940" lvl="1" indent="-285750">
              <a:buFont typeface="Wingdings" pitchFamily="2" charset="2"/>
              <a:buChar char="§"/>
            </a:pPr>
            <a:r>
              <a:rPr lang="en-US" dirty="0"/>
              <a:t>The Biba model</a:t>
            </a:r>
          </a:p>
          <a:p>
            <a:pPr marL="662940" lvl="1" indent="-285750">
              <a:buFont typeface="Wingdings" pitchFamily="2" charset="2"/>
              <a:buChar char="§"/>
            </a:pPr>
            <a:r>
              <a:rPr lang="en-US" dirty="0"/>
              <a:t>The Brewer and Nash model (Chinese Wall model)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2189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5800"/>
          </a:xfrm>
        </p:spPr>
        <p:txBody>
          <a:bodyPr/>
          <a:lstStyle/>
          <a:p>
            <a:r>
              <a:rPr lang="en-US" dirty="0"/>
              <a:t>Multilevel security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33397"/>
            <a:ext cx="7886700" cy="3599325"/>
          </a:xfrm>
        </p:spPr>
        <p:txBody>
          <a:bodyPr/>
          <a:lstStyle/>
          <a:p>
            <a:r>
              <a:rPr lang="en-US" dirty="0"/>
              <a:t>Bell-</a:t>
            </a:r>
            <a:r>
              <a:rPr lang="en-US" dirty="0" err="1"/>
              <a:t>LaPadula</a:t>
            </a:r>
            <a:r>
              <a:rPr lang="en-US" dirty="0"/>
              <a:t> (BLP) Model (most influential)</a:t>
            </a:r>
          </a:p>
          <a:p>
            <a:r>
              <a:rPr lang="en-US" dirty="0"/>
              <a:t>Biba Integrity Model</a:t>
            </a:r>
          </a:p>
          <a:p>
            <a:r>
              <a:rPr lang="en-US" dirty="0"/>
              <a:t>The brewer and Nash model (Chinese Wall Model)</a:t>
            </a:r>
          </a:p>
        </p:txBody>
      </p:sp>
    </p:spTree>
    <p:extLst>
      <p:ext uri="{BB962C8B-B14F-4D97-AF65-F5344CB8AC3E}">
        <p14:creationId xmlns:p14="http://schemas.microsoft.com/office/powerpoint/2010/main" val="879125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73844"/>
            <a:ext cx="7886700" cy="685800"/>
          </a:xfrm>
        </p:spPr>
        <p:txBody>
          <a:bodyPr/>
          <a:lstStyle/>
          <a:p>
            <a:r>
              <a:rPr lang="en-US"/>
              <a:t>Bell-LaPadula (BLP) Model</a:t>
            </a:r>
            <a:endParaRPr lang="en-US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033397"/>
            <a:ext cx="7886700" cy="3599325"/>
          </a:xfrm>
        </p:spPr>
        <p:txBody>
          <a:bodyPr/>
          <a:lstStyle/>
          <a:p>
            <a:r>
              <a:rPr lang="en-US" dirty="0"/>
              <a:t>Developed in 1970s</a:t>
            </a:r>
          </a:p>
          <a:p>
            <a:r>
              <a:rPr lang="en-US" dirty="0"/>
              <a:t>Formal model for access control</a:t>
            </a:r>
          </a:p>
          <a:p>
            <a:r>
              <a:rPr lang="en-US" dirty="0"/>
              <a:t>Subjects and objects are assigned a security class</a:t>
            </a:r>
          </a:p>
          <a:p>
            <a:pPr lvl="1"/>
            <a:r>
              <a:rPr lang="en-US" dirty="0"/>
              <a:t>Top secret &gt; secret &gt; confidential &gt;  unclassified</a:t>
            </a:r>
          </a:p>
          <a:p>
            <a:pPr lvl="1"/>
            <a:r>
              <a:rPr lang="en-US" dirty="0"/>
              <a:t>Form a hierarchy and are referred to as security levels</a:t>
            </a:r>
          </a:p>
          <a:p>
            <a:r>
              <a:rPr lang="en-US" dirty="0"/>
              <a:t>A subject has a security clearance</a:t>
            </a:r>
          </a:p>
          <a:p>
            <a:r>
              <a:rPr lang="en-US" dirty="0"/>
              <a:t>An object has a security classification</a:t>
            </a:r>
          </a:p>
          <a:p>
            <a:r>
              <a:rPr lang="en-US" dirty="0"/>
              <a:t>Security classes control the manner by which a subject may access an object.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191227-D238-C641-9E33-749C3B126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307" y="888257"/>
            <a:ext cx="2112269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05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E0797-904A-424E-B692-1EBD37389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5800"/>
          </a:xfrm>
        </p:spPr>
        <p:txBody>
          <a:bodyPr/>
          <a:lstStyle/>
          <a:p>
            <a:r>
              <a:rPr lang="en-US" dirty="0"/>
              <a:t>A BLP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ED1C-2952-D04E-AA7D-2272B7769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33397"/>
            <a:ext cx="7886700" cy="3599325"/>
          </a:xfrm>
        </p:spPr>
        <p:txBody>
          <a:bodyPr/>
          <a:lstStyle/>
          <a:p>
            <a:r>
              <a:rPr lang="en-US" dirty="0"/>
              <a:t>Security classes control the manner by which a subject may access an object.</a:t>
            </a:r>
          </a:p>
          <a:p>
            <a:r>
              <a:rPr lang="en-US" dirty="0"/>
              <a:t>Primary goal of BLP is to protect confidentiality of the source.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Group 82">
            <a:extLst>
              <a:ext uri="{FF2B5EF4-FFF2-40B4-BE49-F238E27FC236}">
                <a16:creationId xmlns:a16="http://schemas.microsoft.com/office/drawing/2014/main" id="{5B469AA6-A2B7-AF41-AEE2-23A4EAAE44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969548"/>
              </p:ext>
            </p:extLst>
          </p:nvPr>
        </p:nvGraphicFramePr>
        <p:xfrm>
          <a:off x="1567977" y="2104921"/>
          <a:ext cx="5657850" cy="2228852"/>
        </p:xfrm>
        <a:graphic>
          <a:graphicData uri="http://schemas.openxmlformats.org/drawingml/2006/table">
            <a:tbl>
              <a:tblPr/>
              <a:tblGrid>
                <a:gridCol w="188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5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Security level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Subject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Object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Top Secret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Alice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Personnel Files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Secret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E-Mail Files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Confidential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Charlie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Activity Logs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Unclassified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Dave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Telephone Lists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894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851" y="205932"/>
            <a:ext cx="8229600" cy="571589"/>
          </a:xfrm>
        </p:spPr>
        <p:txBody>
          <a:bodyPr/>
          <a:lstStyle/>
          <a:p>
            <a:r>
              <a:rPr lang="en-US"/>
              <a:t>Bell-LaPadula (BLP) Model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8840" y="1117094"/>
            <a:ext cx="7766320" cy="32623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A27E55"/>
                </a:solidFill>
              </a:rPr>
              <a:t>Multilevel security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No read up 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Subject can only read an object of less or equal security level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Referred to as the simple security property (</a:t>
            </a:r>
            <a:r>
              <a:rPr lang="en-US" sz="2000" dirty="0" err="1"/>
              <a:t>ss</a:t>
            </a:r>
            <a:r>
              <a:rPr lang="en-US" sz="2000" dirty="0"/>
              <a:t>-property)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No write down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A subject can only write into an object of greater or equal security level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Referred to as the  *-property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687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5800"/>
          </a:xfrm>
        </p:spPr>
        <p:txBody>
          <a:bodyPr/>
          <a:lstStyle/>
          <a:p>
            <a:r>
              <a:rPr lang="en-US" dirty="0"/>
              <a:t>Bell-</a:t>
            </a:r>
            <a:r>
              <a:rPr lang="en-US" dirty="0" err="1"/>
              <a:t>LaPadula</a:t>
            </a:r>
            <a:r>
              <a:rPr lang="en-US" dirty="0"/>
              <a:t> (BLP)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33397"/>
            <a:ext cx="7886700" cy="3599325"/>
          </a:xfrm>
        </p:spPr>
        <p:txBody>
          <a:bodyPr>
            <a:normAutofit/>
          </a:bodyPr>
          <a:lstStyle/>
          <a:p>
            <a:r>
              <a:rPr lang="en-US" dirty="0"/>
              <a:t>No read up (simple security property (</a:t>
            </a:r>
            <a:r>
              <a:rPr lang="en-US" dirty="0" err="1"/>
              <a:t>ss</a:t>
            </a:r>
            <a:r>
              <a:rPr lang="en-US" dirty="0"/>
              <a:t>-property))</a:t>
            </a:r>
          </a:p>
          <a:p>
            <a:pPr lvl="1"/>
            <a:r>
              <a:rPr lang="en-US" dirty="0"/>
              <a:t>Subject can only read an object of less or equal security level</a:t>
            </a:r>
          </a:p>
          <a:p>
            <a:r>
              <a:rPr lang="en-US" dirty="0"/>
              <a:t>No write down (*-property)</a:t>
            </a:r>
          </a:p>
          <a:p>
            <a:pPr lvl="1"/>
            <a:r>
              <a:rPr lang="en-US" dirty="0"/>
              <a:t>A subject can only write into an object of greater or equal security level</a:t>
            </a:r>
          </a:p>
        </p:txBody>
      </p:sp>
      <p:graphicFrame>
        <p:nvGraphicFramePr>
          <p:cNvPr id="4" name="Group 82">
            <a:extLst>
              <a:ext uri="{FF2B5EF4-FFF2-40B4-BE49-F238E27FC236}">
                <a16:creationId xmlns:a16="http://schemas.microsoft.com/office/drawing/2014/main" id="{3AA92945-FF24-9641-80F0-BCE1F94135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234927"/>
              </p:ext>
            </p:extLst>
          </p:nvPr>
        </p:nvGraphicFramePr>
        <p:xfrm>
          <a:off x="1764374" y="2571750"/>
          <a:ext cx="5150168" cy="1987869"/>
        </p:xfrm>
        <a:graphic>
          <a:graphicData uri="http://schemas.openxmlformats.org/drawingml/2006/table">
            <a:tbl>
              <a:tblPr/>
              <a:tblGrid>
                <a:gridCol w="1716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0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1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Security level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Subject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Object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2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Top Secret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Alice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Personnel Files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1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Secret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E-Mail Files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2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Confidential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Charlie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Activity Logs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1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Unclassified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Dave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6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Telephone Lists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461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8BC39-FF10-DD40-9285-0F8FFD9B8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B94E4-AECA-EA49-8C12-E8FE1854C1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A27E55"/>
                </a:solidFill>
              </a:rPr>
              <a:t>Access controls </a:t>
            </a:r>
            <a:r>
              <a:rPr lang="en-US" dirty="0"/>
              <a:t>are mechanisms and processes that provide authorization based on an authenticated identity or other attribute of data or entities in the systems.</a:t>
            </a:r>
          </a:p>
          <a:p>
            <a:endParaRPr lang="en-US" dirty="0"/>
          </a:p>
          <a:p>
            <a:r>
              <a:rPr lang="en-US" dirty="0"/>
              <a:t>A subject is permitted to access an object in a particular mode, and only such authorized accesses are allowed [GRA72].</a:t>
            </a:r>
          </a:p>
          <a:p>
            <a:r>
              <a:rPr lang="en-US" dirty="0">
                <a:solidFill>
                  <a:srgbClr val="0070C0"/>
                </a:solidFill>
              </a:rPr>
              <a:t>Subjects</a:t>
            </a:r>
            <a:r>
              <a:rPr lang="en-US" dirty="0"/>
              <a:t> are human users.</a:t>
            </a:r>
          </a:p>
          <a:p>
            <a:r>
              <a:rPr lang="en-US" dirty="0">
                <a:solidFill>
                  <a:srgbClr val="0070C0"/>
                </a:solidFill>
              </a:rPr>
              <a:t>Objects</a:t>
            </a:r>
            <a:r>
              <a:rPr lang="en-US" dirty="0"/>
              <a:t> are things on which an action can be performed. </a:t>
            </a:r>
          </a:p>
          <a:p>
            <a:r>
              <a:rPr lang="en-US" dirty="0">
                <a:solidFill>
                  <a:srgbClr val="0070C0"/>
                </a:solidFill>
              </a:rPr>
              <a:t>Access mode </a:t>
            </a:r>
            <a:r>
              <a:rPr lang="en-US" dirty="0"/>
              <a:t>are any controllable actions (read, write, execute).</a:t>
            </a:r>
          </a:p>
        </p:txBody>
      </p:sp>
    </p:spTree>
    <p:extLst>
      <p:ext uri="{BB962C8B-B14F-4D97-AF65-F5344CB8AC3E}">
        <p14:creationId xmlns:p14="http://schemas.microsoft.com/office/powerpoint/2010/main" val="192191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5800"/>
          </a:xfrm>
        </p:spPr>
        <p:txBody>
          <a:bodyPr/>
          <a:lstStyle/>
          <a:p>
            <a:r>
              <a:rPr lang="en-US" dirty="0"/>
              <a:t>Computer security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33397"/>
            <a:ext cx="7886700" cy="3599325"/>
          </a:xfrm>
        </p:spPr>
        <p:txBody>
          <a:bodyPr/>
          <a:lstStyle/>
          <a:p>
            <a:r>
              <a:rPr lang="en-US" dirty="0"/>
              <a:t>Bell-</a:t>
            </a:r>
            <a:r>
              <a:rPr lang="en-US" dirty="0" err="1"/>
              <a:t>LaPadula</a:t>
            </a:r>
            <a:r>
              <a:rPr lang="en-US" dirty="0"/>
              <a:t> (BLP) Model</a:t>
            </a:r>
          </a:p>
          <a:p>
            <a:r>
              <a:rPr lang="en-US" dirty="0">
                <a:solidFill>
                  <a:srgbClr val="A27E55"/>
                </a:solidFill>
              </a:rPr>
              <a:t>Biba Integrity Model</a:t>
            </a:r>
          </a:p>
          <a:p>
            <a:r>
              <a:rPr lang="en-US" dirty="0"/>
              <a:t>The brewer and Nash model (Chinese Wall Model)</a:t>
            </a:r>
          </a:p>
        </p:txBody>
      </p:sp>
    </p:spTree>
    <p:extLst>
      <p:ext uri="{BB962C8B-B14F-4D97-AF65-F5344CB8AC3E}">
        <p14:creationId xmlns:p14="http://schemas.microsoft.com/office/powerpoint/2010/main" val="4135443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73844"/>
            <a:ext cx="7886700" cy="685800"/>
          </a:xfrm>
        </p:spPr>
        <p:txBody>
          <a:bodyPr/>
          <a:lstStyle/>
          <a:p>
            <a:r>
              <a:rPr lang="en-US" dirty="0" err="1"/>
              <a:t>Biba</a:t>
            </a:r>
            <a:r>
              <a:rPr lang="en-US" dirty="0"/>
              <a:t> Integrity Model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033397"/>
            <a:ext cx="7886700" cy="3599325"/>
          </a:xfrm>
        </p:spPr>
        <p:txBody>
          <a:bodyPr>
            <a:normAutofit/>
          </a:bodyPr>
          <a:lstStyle/>
          <a:p>
            <a:r>
              <a:rPr lang="en-US" dirty="0"/>
              <a:t>The BLP model deals with confidentiality and is concerned with unauthorized disclosure of information. </a:t>
            </a:r>
          </a:p>
          <a:p>
            <a:r>
              <a:rPr lang="en-US" altLang="en-US" dirty="0"/>
              <a:t>A model developed by Ken Biba which is often referred to as “Bell-</a:t>
            </a:r>
            <a:r>
              <a:rPr lang="en-US" altLang="en-US" dirty="0" err="1"/>
              <a:t>LaPadula</a:t>
            </a:r>
            <a:r>
              <a:rPr lang="en-US" altLang="en-US" dirty="0"/>
              <a:t> upside down.”</a:t>
            </a:r>
          </a:p>
          <a:p>
            <a:r>
              <a:rPr lang="en-US" altLang="en-US" dirty="0"/>
              <a:t>It deals with integrity alone and ignores confidentiality entirely.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048018"/>
      </p:ext>
    </p:extLst>
  </p:cSld>
  <p:clrMapOvr>
    <a:masterClrMapping/>
  </p:clrMapOvr>
  <p:transition spd="slow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73844"/>
            <a:ext cx="7886700" cy="685800"/>
          </a:xfrm>
        </p:spPr>
        <p:txBody>
          <a:bodyPr/>
          <a:lstStyle/>
          <a:p>
            <a:r>
              <a:rPr lang="en-US" dirty="0" err="1"/>
              <a:t>Biba</a:t>
            </a:r>
            <a:r>
              <a:rPr lang="en-US" dirty="0"/>
              <a:t> Integrity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3581"/>
            <a:ext cx="7886700" cy="3598862"/>
          </a:xfrm>
        </p:spPr>
        <p:txBody>
          <a:bodyPr>
            <a:normAutofit/>
          </a:bodyPr>
          <a:lstStyle/>
          <a:p>
            <a:r>
              <a:rPr lang="en-US" dirty="0"/>
              <a:t>Each subject and object is assigned an integrity level, denoted as I( S ) and I( O ) for subject S and object O.</a:t>
            </a:r>
          </a:p>
          <a:p>
            <a:pPr>
              <a:lnSpc>
                <a:spcPct val="100000"/>
              </a:lnSpc>
            </a:pPr>
            <a:r>
              <a:rPr lang="en-US" dirty="0"/>
              <a:t>Strict integrity policy: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Simple integrity: “no write up”	</a:t>
            </a:r>
            <a:r>
              <a:rPr lang="en-US" dirty="0"/>
              <a:t>	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A subject can modify an object only if the integrity level of the subject dominates the integrity level of the object.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Integrity confinement:	“no read down”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A subject can read an object only if the integrity level of the subject is dominated by the integrity level of the object.</a:t>
            </a:r>
          </a:p>
          <a:p>
            <a:endParaRPr lang="en-US" dirty="0"/>
          </a:p>
        </p:txBody>
      </p:sp>
      <p:pic>
        <p:nvPicPr>
          <p:cNvPr id="4" name="Picture 3" descr="f4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2" r="40799" b="50163"/>
          <a:stretch/>
        </p:blipFill>
        <p:spPr>
          <a:xfrm>
            <a:off x="5213340" y="1326728"/>
            <a:ext cx="3603568" cy="1626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234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5800"/>
          </a:xfrm>
        </p:spPr>
        <p:txBody>
          <a:bodyPr/>
          <a:lstStyle/>
          <a:p>
            <a:r>
              <a:rPr lang="en-US" dirty="0"/>
              <a:t>Computer security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33397"/>
            <a:ext cx="7886700" cy="3599325"/>
          </a:xfrm>
        </p:spPr>
        <p:txBody>
          <a:bodyPr/>
          <a:lstStyle/>
          <a:p>
            <a:r>
              <a:rPr lang="en-US" dirty="0"/>
              <a:t>Bell-</a:t>
            </a:r>
            <a:r>
              <a:rPr lang="en-US" dirty="0" err="1"/>
              <a:t>LaPadula</a:t>
            </a:r>
            <a:r>
              <a:rPr lang="en-US" dirty="0"/>
              <a:t> (BLP) Model</a:t>
            </a:r>
          </a:p>
          <a:p>
            <a:r>
              <a:rPr lang="en-US" dirty="0"/>
              <a:t>Biba Integrity Model</a:t>
            </a:r>
          </a:p>
          <a:p>
            <a:r>
              <a:rPr lang="en-US" dirty="0"/>
              <a:t>The brewer and Nash model (Chinese Wall Model)</a:t>
            </a:r>
          </a:p>
        </p:txBody>
      </p:sp>
    </p:spTree>
    <p:extLst>
      <p:ext uri="{BB962C8B-B14F-4D97-AF65-F5344CB8AC3E}">
        <p14:creationId xmlns:p14="http://schemas.microsoft.com/office/powerpoint/2010/main" val="1721494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5800"/>
          </a:xfrm>
        </p:spPr>
        <p:txBody>
          <a:bodyPr/>
          <a:lstStyle/>
          <a:p>
            <a:r>
              <a:rPr lang="en-US" dirty="0"/>
              <a:t>The brewer and Nash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33397"/>
            <a:ext cx="7886700" cy="3599325"/>
          </a:xfrm>
        </p:spPr>
        <p:txBody>
          <a:bodyPr/>
          <a:lstStyle/>
          <a:p>
            <a:r>
              <a:rPr lang="en-US" dirty="0"/>
              <a:t>The brewer and Nash model (Chinese Wall Model) takes a quite different approach to specifying integrity and confidentiality than any of the approaches we have examined so far.</a:t>
            </a:r>
          </a:p>
          <a:p>
            <a:r>
              <a:rPr lang="en-US" dirty="0"/>
              <a:t>The model was developed for commercial applications in which conflicts of interest can arise. </a:t>
            </a:r>
          </a:p>
          <a:p>
            <a:r>
              <a:rPr lang="en-US" dirty="0"/>
              <a:t>The model makes use of both discretionary and mandatory access control concepts.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886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22145-2D00-164D-96FE-B86263C3D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5800"/>
          </a:xfrm>
        </p:spPr>
        <p:txBody>
          <a:bodyPr/>
          <a:lstStyle/>
          <a:p>
            <a:r>
              <a:rPr lang="en-US" dirty="0"/>
              <a:t>The brewer and Nash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ED51C-C4D1-DC49-9AFF-C8958824B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33397"/>
            <a:ext cx="7886700" cy="3599325"/>
          </a:xfrm>
        </p:spPr>
        <p:txBody>
          <a:bodyPr/>
          <a:lstStyle/>
          <a:p>
            <a:r>
              <a:rPr lang="en-US" altLang="en-US" dirty="0"/>
              <a:t>Problem:</a:t>
            </a:r>
          </a:p>
          <a:p>
            <a:pPr lvl="1"/>
            <a:r>
              <a:rPr lang="en-US" altLang="en-US" dirty="0"/>
              <a:t>Tony advises Bank of America about investments</a:t>
            </a:r>
          </a:p>
          <a:p>
            <a:pPr lvl="1"/>
            <a:r>
              <a:rPr lang="en-US" altLang="en-US" dirty="0"/>
              <a:t>He is asked to advise Chase Bank about investments</a:t>
            </a:r>
          </a:p>
          <a:p>
            <a:r>
              <a:rPr lang="en-US" altLang="en-US" dirty="0"/>
              <a:t>Conflict of interest to accept, because his advice for either bank would affect his advice to the other bank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6914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5800"/>
          </a:xfrm>
        </p:spPr>
        <p:txBody>
          <a:bodyPr/>
          <a:lstStyle/>
          <a:p>
            <a:r>
              <a:rPr lang="en-US" dirty="0"/>
              <a:t>The brewer and Nash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748" y="1033463"/>
            <a:ext cx="7886700" cy="3598862"/>
          </a:xfrm>
        </p:spPr>
        <p:txBody>
          <a:bodyPr>
            <a:normAutofit/>
          </a:bodyPr>
          <a:lstStyle/>
          <a:p>
            <a:r>
              <a:rPr lang="en-US" dirty="0"/>
              <a:t>The elements of the model are the following:</a:t>
            </a:r>
          </a:p>
          <a:p>
            <a:r>
              <a:rPr lang="en-US" dirty="0"/>
              <a:t>Subjects: Active entities that may wish to access protected objects; includes users and processes</a:t>
            </a:r>
          </a:p>
          <a:p>
            <a:r>
              <a:rPr lang="en-US" dirty="0"/>
              <a:t>Information: Corporate information organized into a hierarchy with three levels</a:t>
            </a:r>
          </a:p>
          <a:p>
            <a:pPr lvl="1"/>
            <a:r>
              <a:rPr lang="en-US" dirty="0"/>
              <a:t>Objects: </a:t>
            </a:r>
            <a:r>
              <a:rPr lang="en-US" altLang="en-US" dirty="0"/>
              <a:t>items of information related to a company</a:t>
            </a:r>
            <a:endParaRPr lang="en-US" dirty="0"/>
          </a:p>
          <a:p>
            <a:pPr lvl="1"/>
            <a:r>
              <a:rPr lang="en-US" dirty="0"/>
              <a:t>Dataset (DS): </a:t>
            </a:r>
            <a:r>
              <a:rPr lang="en-US" altLang="en-US" dirty="0"/>
              <a:t>contains objects related to a single company</a:t>
            </a:r>
          </a:p>
          <a:p>
            <a:pPr lvl="1"/>
            <a:r>
              <a:rPr lang="en-US" dirty="0"/>
              <a:t>Conflict of interest (CI) class: </a:t>
            </a:r>
            <a:r>
              <a:rPr lang="en-US" altLang="en-US" dirty="0"/>
              <a:t>contains datasets of companies in competition</a:t>
            </a:r>
            <a:endParaRPr lang="en-US" dirty="0"/>
          </a:p>
          <a:p>
            <a:r>
              <a:rPr lang="en-US" dirty="0"/>
              <a:t>Access rules: Rules for read and write access.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999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2C6E28EE-0EDF-E145-A073-1ADCB4E03EB3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28650" y="273845"/>
            <a:ext cx="7886700" cy="685800"/>
          </a:xfrm>
        </p:spPr>
        <p:txBody>
          <a:bodyPr/>
          <a:lstStyle/>
          <a:p>
            <a:r>
              <a:rPr lang="en-US" altLang="en-US" dirty="0"/>
              <a:t>COI Example</a:t>
            </a:r>
          </a:p>
        </p:txBody>
      </p:sp>
      <p:grpSp>
        <p:nvGrpSpPr>
          <p:cNvPr id="41987" name="Group 3">
            <a:extLst>
              <a:ext uri="{FF2B5EF4-FFF2-40B4-BE49-F238E27FC236}">
                <a16:creationId xmlns:a16="http://schemas.microsoft.com/office/drawing/2014/main" id="{ED2B5516-1600-2947-AC42-8F11C399DF8A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095375" y="1714500"/>
            <a:ext cx="7172325" cy="2309813"/>
            <a:chOff x="432" y="1488"/>
            <a:chExt cx="4944" cy="1460"/>
          </a:xfrm>
        </p:grpSpPr>
        <p:sp>
          <p:nvSpPr>
            <p:cNvPr id="41988" name="AutoShape 4">
              <a:extLst>
                <a:ext uri="{FF2B5EF4-FFF2-40B4-BE49-F238E27FC236}">
                  <a16:creationId xmlns:a16="http://schemas.microsoft.com/office/drawing/2014/main" id="{F9B69522-B3C8-804E-934A-D183330137E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32" y="1719"/>
              <a:ext cx="2430" cy="1229"/>
            </a:xfrm>
            <a:prstGeom prst="roundRect">
              <a:avLst>
                <a:gd name="adj" fmla="val 20463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4"/>
                </a:buBlip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41989" name="AutoShape 5">
              <a:extLst>
                <a:ext uri="{FF2B5EF4-FFF2-40B4-BE49-F238E27FC236}">
                  <a16:creationId xmlns:a16="http://schemas.microsoft.com/office/drawing/2014/main" id="{D44E22BA-E9CA-2A47-B32B-56ADA3C7B45B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225" y="1719"/>
              <a:ext cx="2151" cy="1215"/>
            </a:xfrm>
            <a:prstGeom prst="roundRect">
              <a:avLst>
                <a:gd name="adj" fmla="val 20699"/>
              </a:avLst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4"/>
                </a:buBlip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41990" name="Rectangle 6">
              <a:extLst>
                <a:ext uri="{FF2B5EF4-FFF2-40B4-BE49-F238E27FC236}">
                  <a16:creationId xmlns:a16="http://schemas.microsoft.com/office/drawing/2014/main" id="{3ECFF877-7C34-B74B-9A1A-FA31FE3F39FB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64" y="1804"/>
              <a:ext cx="1392" cy="545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4"/>
                </a:buBlip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41991" name="Rectangle 7">
              <a:extLst>
                <a:ext uri="{FF2B5EF4-FFF2-40B4-BE49-F238E27FC236}">
                  <a16:creationId xmlns:a16="http://schemas.microsoft.com/office/drawing/2014/main" id="{DF79F4BB-0EAE-AC4A-B3F8-D4512DA77D52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80" y="1921"/>
              <a:ext cx="48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Blip>
                  <a:blip r:embed="rId24"/>
                </a:buBlip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75">
                  <a:solidFill>
                    <a:srgbClr val="000000"/>
                  </a:solidFill>
                  <a:latin typeface="Times" pitchFamily="2" charset="0"/>
                </a:rPr>
                <a:t>Bank of </a:t>
              </a:r>
              <a:endParaRPr lang="en-US" altLang="en-US" sz="1800">
                <a:latin typeface="Times" pitchFamily="2" charset="0"/>
              </a:endParaRPr>
            </a:p>
          </p:txBody>
        </p:sp>
        <p:sp>
          <p:nvSpPr>
            <p:cNvPr id="41992" name="Rectangle 8">
              <a:extLst>
                <a:ext uri="{FF2B5EF4-FFF2-40B4-BE49-F238E27FC236}">
                  <a16:creationId xmlns:a16="http://schemas.microsoft.com/office/drawing/2014/main" id="{45E3EF51-6E78-5743-9EAB-2E4FF6A1F223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581" y="1921"/>
              <a:ext cx="48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Blip>
                  <a:blip r:embed="rId24"/>
                </a:buBlip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75">
                  <a:solidFill>
                    <a:srgbClr val="000000"/>
                  </a:solidFill>
                  <a:latin typeface="Times" pitchFamily="2" charset="0"/>
                </a:rPr>
                <a:t>America</a:t>
              </a:r>
              <a:endParaRPr lang="en-US" altLang="en-US" sz="1800">
                <a:latin typeface="Times" pitchFamily="2" charset="0"/>
              </a:endParaRPr>
            </a:p>
          </p:txBody>
        </p:sp>
        <p:sp>
          <p:nvSpPr>
            <p:cNvPr id="41993" name="Rectangle 9">
              <a:extLst>
                <a:ext uri="{FF2B5EF4-FFF2-40B4-BE49-F238E27FC236}">
                  <a16:creationId xmlns:a16="http://schemas.microsoft.com/office/drawing/2014/main" id="{D2306FEA-D9EE-EA40-981B-C6DCB2E80D17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28" y="2403"/>
              <a:ext cx="754" cy="503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4"/>
                </a:buBlip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41994" name="Rectangle 10">
              <a:extLst>
                <a:ext uri="{FF2B5EF4-FFF2-40B4-BE49-F238E27FC236}">
                  <a16:creationId xmlns:a16="http://schemas.microsoft.com/office/drawing/2014/main" id="{C7A3F0A1-A5A0-D543-B45B-1B552465BBF0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41" y="2479"/>
              <a:ext cx="48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Blip>
                  <a:blip r:embed="rId24"/>
                </a:buBlip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75">
                  <a:solidFill>
                    <a:srgbClr val="000000"/>
                  </a:solidFill>
                  <a:latin typeface="Times" pitchFamily="2" charset="0"/>
                </a:rPr>
                <a:t>Citibank</a:t>
              </a:r>
              <a:endParaRPr lang="en-US" altLang="en-US" sz="1800">
                <a:latin typeface="Times" pitchFamily="2" charset="0"/>
              </a:endParaRPr>
            </a:p>
          </p:txBody>
        </p:sp>
        <p:sp>
          <p:nvSpPr>
            <p:cNvPr id="41995" name="Rectangle 11">
              <a:extLst>
                <a:ext uri="{FF2B5EF4-FFF2-40B4-BE49-F238E27FC236}">
                  <a16:creationId xmlns:a16="http://schemas.microsoft.com/office/drawing/2014/main" id="{C69FF80A-75C6-6D4E-A524-3D88122183A0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479" y="2403"/>
              <a:ext cx="1216" cy="503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4"/>
                </a:buBlip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41996" name="Rectangle 12">
              <a:extLst>
                <a:ext uri="{FF2B5EF4-FFF2-40B4-BE49-F238E27FC236}">
                  <a16:creationId xmlns:a16="http://schemas.microsoft.com/office/drawing/2014/main" id="{6DFD4880-9976-A54E-BD1E-B9ABD1B2572D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739" y="2479"/>
              <a:ext cx="34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Blip>
                  <a:blip r:embed="rId24"/>
                </a:buBlip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75" dirty="0">
                  <a:solidFill>
                    <a:srgbClr val="000000"/>
                  </a:solidFill>
                  <a:latin typeface="Times" pitchFamily="2" charset="0"/>
                </a:rPr>
                <a:t>Chase</a:t>
              </a:r>
              <a:endParaRPr lang="en-US" altLang="en-US" sz="1800" dirty="0">
                <a:latin typeface="Times" pitchFamily="2" charset="0"/>
              </a:endParaRPr>
            </a:p>
          </p:txBody>
        </p:sp>
        <p:sp>
          <p:nvSpPr>
            <p:cNvPr id="41997" name="Rectangle 13">
              <a:extLst>
                <a:ext uri="{FF2B5EF4-FFF2-40B4-BE49-F238E27FC236}">
                  <a16:creationId xmlns:a16="http://schemas.microsoft.com/office/drawing/2014/main" id="{9D915B62-D9C1-5E43-B037-5F1E8D3B457A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323" y="2479"/>
              <a:ext cx="0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Blip>
                  <a:blip r:embed="rId24"/>
                </a:buBlip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Times" pitchFamily="2" charset="0"/>
              </a:endParaRPr>
            </a:p>
          </p:txBody>
        </p:sp>
        <p:sp>
          <p:nvSpPr>
            <p:cNvPr id="41999" name="Rectangle 15">
              <a:extLst>
                <a:ext uri="{FF2B5EF4-FFF2-40B4-BE49-F238E27FC236}">
                  <a16:creationId xmlns:a16="http://schemas.microsoft.com/office/drawing/2014/main" id="{05C8E06A-4708-1E44-834F-FFC5A7B7B605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096" y="1488"/>
              <a:ext cx="90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Blip>
                  <a:blip r:embed="rId24"/>
                </a:buBlip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75">
                  <a:solidFill>
                    <a:srgbClr val="000000"/>
                  </a:solidFill>
                  <a:latin typeface="Times" pitchFamily="2" charset="0"/>
                </a:rPr>
                <a:t>Bank COI Class</a:t>
              </a:r>
              <a:endParaRPr lang="en-US" altLang="en-US" sz="1800">
                <a:latin typeface="Times" pitchFamily="2" charset="0"/>
              </a:endParaRPr>
            </a:p>
          </p:txBody>
        </p:sp>
        <p:sp>
          <p:nvSpPr>
            <p:cNvPr id="42000" name="Rectangle 16">
              <a:extLst>
                <a:ext uri="{FF2B5EF4-FFF2-40B4-BE49-F238E27FC236}">
                  <a16:creationId xmlns:a16="http://schemas.microsoft.com/office/drawing/2014/main" id="{01421F7B-D99D-7741-96F0-E61E26045BC3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407" y="1859"/>
              <a:ext cx="768" cy="503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4"/>
                </a:buBlip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42001" name="Rectangle 17">
              <a:extLst>
                <a:ext uri="{FF2B5EF4-FFF2-40B4-BE49-F238E27FC236}">
                  <a16:creationId xmlns:a16="http://schemas.microsoft.com/office/drawing/2014/main" id="{CDCD1C93-D6B9-7647-A114-2D0D297E0A6B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494" y="1921"/>
              <a:ext cx="49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Blip>
                  <a:blip r:embed="rId24"/>
                </a:buBlip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75">
                  <a:solidFill>
                    <a:srgbClr val="000000"/>
                  </a:solidFill>
                  <a:latin typeface="Times" pitchFamily="2" charset="0"/>
                </a:rPr>
                <a:t>Shell Oil</a:t>
              </a:r>
              <a:endParaRPr lang="en-US" altLang="en-US" sz="1800">
                <a:latin typeface="Times" pitchFamily="2" charset="0"/>
              </a:endParaRPr>
            </a:p>
          </p:txBody>
        </p:sp>
        <p:sp>
          <p:nvSpPr>
            <p:cNvPr id="42002" name="Rectangle 18">
              <a:extLst>
                <a:ext uri="{FF2B5EF4-FFF2-40B4-BE49-F238E27FC236}">
                  <a16:creationId xmlns:a16="http://schemas.microsoft.com/office/drawing/2014/main" id="{4BD3359F-4A19-A44A-92F7-E71CFDA2E946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393" y="2403"/>
              <a:ext cx="880" cy="489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4"/>
                </a:buBlip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42003" name="Rectangle 19">
              <a:extLst>
                <a:ext uri="{FF2B5EF4-FFF2-40B4-BE49-F238E27FC236}">
                  <a16:creationId xmlns:a16="http://schemas.microsoft.com/office/drawing/2014/main" id="{7D14AFA5-5159-7A48-949B-9084897F567E}"/>
                </a:ext>
              </a:extLst>
            </p:cNvPr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504" y="2507"/>
              <a:ext cx="38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Blip>
                  <a:blip r:embed="rId24"/>
                </a:buBlip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75" dirty="0">
                  <a:solidFill>
                    <a:srgbClr val="000000"/>
                  </a:solidFill>
                  <a:latin typeface="Times" pitchFamily="2" charset="0"/>
                </a:rPr>
                <a:t>mobile</a:t>
              </a:r>
              <a:endParaRPr lang="en-US" altLang="en-US" sz="1800" dirty="0">
                <a:latin typeface="Times" pitchFamily="2" charset="0"/>
              </a:endParaRPr>
            </a:p>
          </p:txBody>
        </p:sp>
        <p:sp>
          <p:nvSpPr>
            <p:cNvPr id="42004" name="Rectangle 20">
              <a:extLst>
                <a:ext uri="{FF2B5EF4-FFF2-40B4-BE49-F238E27FC236}">
                  <a16:creationId xmlns:a16="http://schemas.microsoft.com/office/drawing/2014/main" id="{36E7EE47-1A0E-C540-A2D9-E659D5B5E94D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273" y="1859"/>
              <a:ext cx="991" cy="503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4"/>
                </a:buBlip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42005" name="Rectangle 21">
              <a:extLst>
                <a:ext uri="{FF2B5EF4-FFF2-40B4-BE49-F238E27FC236}">
                  <a16:creationId xmlns:a16="http://schemas.microsoft.com/office/drawing/2014/main" id="{CC20E58B-CEB8-8849-B3CC-AE0BF97705B0}"/>
                </a:ext>
              </a:extLst>
            </p:cNvPr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372" y="1949"/>
              <a:ext cx="43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Blip>
                  <a:blip r:embed="rId24"/>
                </a:buBlip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75" dirty="0">
                  <a:solidFill>
                    <a:srgbClr val="000000"/>
                  </a:solidFill>
                  <a:latin typeface="Times" pitchFamily="2" charset="0"/>
                </a:rPr>
                <a:t>Conoco</a:t>
              </a:r>
              <a:endParaRPr lang="en-US" altLang="en-US" sz="1800" dirty="0">
                <a:latin typeface="Times" pitchFamily="2" charset="0"/>
              </a:endParaRPr>
            </a:p>
          </p:txBody>
        </p:sp>
        <p:sp>
          <p:nvSpPr>
            <p:cNvPr id="42006" name="Rectangle 22">
              <a:extLst>
                <a:ext uri="{FF2B5EF4-FFF2-40B4-BE49-F238E27FC236}">
                  <a16:creationId xmlns:a16="http://schemas.microsoft.com/office/drawing/2014/main" id="{8F3A4649-C430-9F47-AF1D-27912F8F4A10}"/>
                </a:ext>
              </a:extLst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502" y="2479"/>
              <a:ext cx="13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Blip>
                  <a:blip r:embed="rId24"/>
                </a:buBlip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75" dirty="0">
                  <a:solidFill>
                    <a:srgbClr val="000000"/>
                  </a:solidFill>
                  <a:latin typeface="Times" pitchFamily="2" charset="0"/>
                </a:rPr>
                <a:t>76</a:t>
              </a:r>
              <a:endParaRPr lang="en-US" altLang="en-US" sz="1800" dirty="0">
                <a:latin typeface="Times" pitchFamily="2" charset="0"/>
              </a:endParaRPr>
            </a:p>
          </p:txBody>
        </p:sp>
        <p:sp>
          <p:nvSpPr>
            <p:cNvPr id="42007" name="Rectangle 23">
              <a:extLst>
                <a:ext uri="{FF2B5EF4-FFF2-40B4-BE49-F238E27FC236}">
                  <a16:creationId xmlns:a16="http://schemas.microsoft.com/office/drawing/2014/main" id="{ACAB5D51-1BF2-3D4C-89C8-0DF51B2BEF67}"/>
                </a:ext>
              </a:extLst>
            </p:cNvPr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370" y="2403"/>
              <a:ext cx="824" cy="475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4"/>
                </a:buBlip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42008" name="Rectangle 24">
              <a:extLst>
                <a:ext uri="{FF2B5EF4-FFF2-40B4-BE49-F238E27FC236}">
                  <a16:creationId xmlns:a16="http://schemas.microsoft.com/office/drawing/2014/main" id="{D2E22FD8-606D-6E46-B809-964CBB554BA7}"/>
                </a:ext>
              </a:extLst>
            </p:cNvPr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291" y="1488"/>
              <a:ext cx="1684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Blip>
                  <a:blip r:embed="rId24"/>
                </a:buBlip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75">
                  <a:solidFill>
                    <a:srgbClr val="000000"/>
                  </a:solidFill>
                  <a:latin typeface="Times" pitchFamily="2" charset="0"/>
                </a:rPr>
                <a:t>Gasoline Company COI Class</a:t>
              </a:r>
              <a:endParaRPr lang="en-US" altLang="en-US" sz="1800">
                <a:latin typeface="Times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67672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5800"/>
          </a:xfrm>
        </p:spPr>
        <p:txBody>
          <a:bodyPr/>
          <a:lstStyle/>
          <a:p>
            <a:r>
              <a:rPr lang="en-US" dirty="0"/>
              <a:t>The brewer and Nash model</a:t>
            </a:r>
          </a:p>
        </p:txBody>
      </p:sp>
      <p:pic>
        <p:nvPicPr>
          <p:cNvPr id="4" name="Content Placeholder 3" descr="f6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7" t="23993" r="28310" b="56283"/>
          <a:stretch/>
        </p:blipFill>
        <p:spPr>
          <a:xfrm>
            <a:off x="1185148" y="1184617"/>
            <a:ext cx="5968353" cy="2774266"/>
          </a:xfrm>
          <a:noFill/>
        </p:spPr>
      </p:pic>
    </p:spTree>
    <p:extLst>
      <p:ext uri="{BB962C8B-B14F-4D97-AF65-F5344CB8AC3E}">
        <p14:creationId xmlns:p14="http://schemas.microsoft.com/office/powerpoint/2010/main" val="5232893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5800"/>
          </a:xfrm>
        </p:spPr>
        <p:txBody>
          <a:bodyPr/>
          <a:lstStyle/>
          <a:p>
            <a:r>
              <a:rPr lang="en-US" dirty="0"/>
              <a:t>The brewer and Nash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33397"/>
            <a:ext cx="7886700" cy="3599325"/>
          </a:xfrm>
        </p:spPr>
        <p:txBody>
          <a:bodyPr>
            <a:normAutofit/>
          </a:bodyPr>
          <a:lstStyle/>
          <a:p>
            <a:r>
              <a:rPr lang="en-US" dirty="0"/>
              <a:t>To enforce the Chinese wall policy, two rules are needed. </a:t>
            </a:r>
          </a:p>
          <a:p>
            <a:endParaRPr lang="en-US" dirty="0"/>
          </a:p>
          <a:p>
            <a:r>
              <a:rPr lang="en-US" dirty="0"/>
              <a:t>The first rule is the simple security rule:</a:t>
            </a:r>
          </a:p>
          <a:p>
            <a:r>
              <a:rPr lang="en-US" dirty="0"/>
              <a:t>A subject S can read on object O only if </a:t>
            </a:r>
          </a:p>
          <a:p>
            <a:pPr lvl="1"/>
            <a:r>
              <a:rPr lang="en-US" dirty="0"/>
              <a:t>O is in the same DS as an object already accessed by S, OR</a:t>
            </a:r>
          </a:p>
          <a:p>
            <a:pPr lvl="1"/>
            <a:r>
              <a:rPr lang="en-US" dirty="0"/>
              <a:t>O belongs to a CI from which S has not yet accessed any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79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1CA67-3AF5-4A09-9947-299C17056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5EC2B-9E6E-44FD-A552-0416833D1F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 general we used these to:  (subject, action, object)</a:t>
            </a:r>
          </a:p>
          <a:p>
            <a:pPr marL="720090" lvl="1" indent="-342900">
              <a:buFont typeface="+mj-lt"/>
              <a:buAutoNum type="arabicPeriod"/>
            </a:pPr>
            <a:r>
              <a:rPr lang="en-US" u="sng" dirty="0"/>
              <a:t>Allow access</a:t>
            </a:r>
            <a:r>
              <a:rPr lang="en-US" dirty="0"/>
              <a:t>: Give an entity access to a resource (read/write a file, enter a building, run a program)</a:t>
            </a:r>
          </a:p>
          <a:p>
            <a:pPr marL="720090" lvl="1" indent="-342900">
              <a:buFont typeface="+mj-lt"/>
              <a:buAutoNum type="arabicPeriod"/>
            </a:pPr>
            <a:r>
              <a:rPr lang="en-US" u="sng" dirty="0"/>
              <a:t>Denying access</a:t>
            </a:r>
            <a:r>
              <a:rPr lang="en-US" dirty="0"/>
              <a:t>: Opposite of allowing access. Good security systems </a:t>
            </a:r>
            <a:r>
              <a:rPr lang="en-US" i="1" dirty="0"/>
              <a:t>deny by default.</a:t>
            </a:r>
          </a:p>
          <a:p>
            <a:pPr marL="720090" lvl="1" indent="-342900">
              <a:buFont typeface="+mj-lt"/>
              <a:buAutoNum type="arabicPeriod"/>
            </a:pPr>
            <a:r>
              <a:rPr lang="en-US" u="sng" dirty="0"/>
              <a:t>Limiting Access</a:t>
            </a:r>
            <a:r>
              <a:rPr lang="en-US" dirty="0"/>
              <a:t>: Maybe read-only access</a:t>
            </a:r>
          </a:p>
          <a:p>
            <a:pPr marL="720090" lvl="1" indent="-342900">
              <a:buFont typeface="+mj-lt"/>
              <a:buAutoNum type="arabicPeriod"/>
            </a:pPr>
            <a:r>
              <a:rPr lang="en-US" u="sng" dirty="0"/>
              <a:t>Revoking Access</a:t>
            </a:r>
            <a:r>
              <a:rPr lang="en-US" dirty="0"/>
              <a:t>: May want to deny access that was permitted in the past.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40149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5800"/>
          </a:xfrm>
        </p:spPr>
        <p:txBody>
          <a:bodyPr/>
          <a:lstStyle/>
          <a:p>
            <a:r>
              <a:rPr lang="en-US" dirty="0"/>
              <a:t>The brewer and Nash model</a:t>
            </a:r>
          </a:p>
        </p:txBody>
      </p:sp>
      <p:pic>
        <p:nvPicPr>
          <p:cNvPr id="4" name="Content Placeholder 3" descr="f6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7" t="23993" r="28310" b="56283"/>
          <a:stretch/>
        </p:blipFill>
        <p:spPr>
          <a:xfrm>
            <a:off x="1348473" y="973284"/>
            <a:ext cx="5352230" cy="2487874"/>
          </a:xfr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FF1382-BA44-924B-BE0D-1AA02E8F4B9D}"/>
              </a:ext>
            </a:extLst>
          </p:cNvPr>
          <p:cNvSpPr txBox="1"/>
          <p:nvPr/>
        </p:nvSpPr>
        <p:spPr>
          <a:xfrm>
            <a:off x="872881" y="3393064"/>
            <a:ext cx="790471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itchFamily="-109" charset="0"/>
              </a:rPr>
              <a:t>simple security rule</a:t>
            </a:r>
            <a:r>
              <a:rPr lang="en-US" sz="1800" dirty="0">
                <a:latin typeface="Arial" pitchFamily="-109" charset="0"/>
              </a:rPr>
              <a:t>:</a:t>
            </a:r>
          </a:p>
          <a:p>
            <a:r>
              <a:rPr lang="en-US" sz="1800" dirty="0">
                <a:latin typeface="Arial" pitchFamily="-109" charset="0"/>
              </a:rPr>
              <a:t>A subject S can read on object O only if </a:t>
            </a:r>
          </a:p>
          <a:p>
            <a:pPr lvl="1"/>
            <a:r>
              <a:rPr lang="en-US" sz="1800" dirty="0">
                <a:latin typeface="Arial" pitchFamily="-109" charset="0"/>
              </a:rPr>
              <a:t>O is in the same DS as an object already accessed by S, OR</a:t>
            </a:r>
          </a:p>
          <a:p>
            <a:pPr lvl="1"/>
            <a:r>
              <a:rPr lang="en-US" sz="1800" dirty="0">
                <a:latin typeface="Arial" pitchFamily="-109" charset="0"/>
              </a:rPr>
              <a:t>O belongs to a CI from which S has not yet accessed any information</a:t>
            </a:r>
          </a:p>
        </p:txBody>
      </p:sp>
    </p:spTree>
    <p:extLst>
      <p:ext uri="{BB962C8B-B14F-4D97-AF65-F5344CB8AC3E}">
        <p14:creationId xmlns:p14="http://schemas.microsoft.com/office/powerpoint/2010/main" val="34197743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6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89" b="26604"/>
          <a:stretch/>
        </p:blipFill>
        <p:spPr>
          <a:xfrm>
            <a:off x="0" y="491749"/>
            <a:ext cx="9056943" cy="2954396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DE2B61-BF81-704D-8410-E7BE5637D552}"/>
              </a:ext>
            </a:extLst>
          </p:cNvPr>
          <p:cNvSpPr txBox="1"/>
          <p:nvPr/>
        </p:nvSpPr>
        <p:spPr>
          <a:xfrm>
            <a:off x="540067" y="2426018"/>
            <a:ext cx="214313" cy="25391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606686-534C-1642-A00D-6B6FC83FB5C2}"/>
              </a:ext>
            </a:extLst>
          </p:cNvPr>
          <p:cNvSpPr txBox="1"/>
          <p:nvPr/>
        </p:nvSpPr>
        <p:spPr>
          <a:xfrm>
            <a:off x="4700587" y="2428875"/>
            <a:ext cx="214313" cy="25391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7DF8A4-DF22-0243-BB19-1343748C8780}"/>
              </a:ext>
            </a:extLst>
          </p:cNvPr>
          <p:cNvSpPr txBox="1"/>
          <p:nvPr/>
        </p:nvSpPr>
        <p:spPr>
          <a:xfrm>
            <a:off x="855387" y="3319635"/>
            <a:ext cx="790471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itchFamily="-109" charset="0"/>
              </a:rPr>
              <a:t>simple security rule</a:t>
            </a:r>
            <a:r>
              <a:rPr lang="en-US" sz="1800" dirty="0">
                <a:latin typeface="Arial" pitchFamily="-109" charset="0"/>
              </a:rPr>
              <a:t>:</a:t>
            </a:r>
          </a:p>
          <a:p>
            <a:r>
              <a:rPr lang="en-US" sz="1800" dirty="0">
                <a:latin typeface="Arial" pitchFamily="-109" charset="0"/>
              </a:rPr>
              <a:t>A subject S can read on object O only if </a:t>
            </a:r>
          </a:p>
          <a:p>
            <a:pPr lvl="1"/>
            <a:r>
              <a:rPr lang="en-US" sz="1800" dirty="0">
                <a:latin typeface="Arial" pitchFamily="-109" charset="0"/>
              </a:rPr>
              <a:t>O is in the same DS as an object already accessed by S, OR</a:t>
            </a:r>
          </a:p>
          <a:p>
            <a:pPr lvl="1"/>
            <a:r>
              <a:rPr lang="en-US" sz="1800" dirty="0">
                <a:latin typeface="Arial" pitchFamily="-109" charset="0"/>
              </a:rPr>
              <a:t>O belongs to a CI from which S has not yet accessed any information</a:t>
            </a:r>
          </a:p>
        </p:txBody>
      </p:sp>
    </p:spTree>
    <p:extLst>
      <p:ext uri="{BB962C8B-B14F-4D97-AF65-F5344CB8AC3E}">
        <p14:creationId xmlns:p14="http://schemas.microsoft.com/office/powerpoint/2010/main" val="984104070"/>
      </p:ext>
    </p:extLst>
  </p:cSld>
  <p:clrMapOvr>
    <a:masterClrMapping/>
  </p:clrMapOvr>
  <p:transition spd="slow"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6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89" b="26604"/>
          <a:stretch/>
        </p:blipFill>
        <p:spPr>
          <a:xfrm>
            <a:off x="0" y="491749"/>
            <a:ext cx="9056943" cy="2954396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2AD177-C22A-9542-9C2B-BF97CA93EB6B}"/>
              </a:ext>
            </a:extLst>
          </p:cNvPr>
          <p:cNvSpPr txBox="1"/>
          <p:nvPr/>
        </p:nvSpPr>
        <p:spPr>
          <a:xfrm>
            <a:off x="872678" y="3358597"/>
            <a:ext cx="790471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itchFamily="-109" charset="0"/>
              </a:rPr>
              <a:t>simple security rule</a:t>
            </a:r>
            <a:r>
              <a:rPr lang="en-US" sz="1800" dirty="0">
                <a:latin typeface="Arial" pitchFamily="-109" charset="0"/>
              </a:rPr>
              <a:t>:</a:t>
            </a:r>
          </a:p>
          <a:p>
            <a:r>
              <a:rPr lang="en-US" sz="1800" dirty="0">
                <a:latin typeface="Arial" pitchFamily="-109" charset="0"/>
              </a:rPr>
              <a:t>A subject S can read on object O only if </a:t>
            </a:r>
          </a:p>
          <a:p>
            <a:pPr lvl="1"/>
            <a:r>
              <a:rPr lang="en-US" sz="1800" dirty="0">
                <a:latin typeface="Arial" pitchFamily="-109" charset="0"/>
              </a:rPr>
              <a:t>O is in the same DS as an object already accessed by S, OR</a:t>
            </a:r>
          </a:p>
          <a:p>
            <a:pPr lvl="1"/>
            <a:r>
              <a:rPr lang="en-US" sz="1800" dirty="0">
                <a:latin typeface="Arial" pitchFamily="-109" charset="0"/>
              </a:rPr>
              <a:t>O belongs to a CI from which S has not yet accessed any information</a:t>
            </a:r>
          </a:p>
        </p:txBody>
      </p:sp>
    </p:spTree>
    <p:extLst>
      <p:ext uri="{BB962C8B-B14F-4D97-AF65-F5344CB8AC3E}">
        <p14:creationId xmlns:p14="http://schemas.microsoft.com/office/powerpoint/2010/main" val="3837372223"/>
      </p:ext>
    </p:extLst>
  </p:cSld>
  <p:clrMapOvr>
    <a:masterClrMapping/>
  </p:clrMapOvr>
  <p:transition spd="slow"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5800"/>
          </a:xfrm>
        </p:spPr>
        <p:txBody>
          <a:bodyPr/>
          <a:lstStyle/>
          <a:p>
            <a:r>
              <a:rPr lang="en-US" dirty="0"/>
              <a:t>Chinese Wall Model (CWM)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33397"/>
            <a:ext cx="7886700" cy="3599325"/>
          </a:xfrm>
        </p:spPr>
        <p:txBody>
          <a:bodyPr>
            <a:normAutofit/>
          </a:bodyPr>
          <a:lstStyle/>
          <a:p>
            <a:r>
              <a:rPr lang="en-US" dirty="0"/>
              <a:t>To enforce the Chinese wall policy, two rules are needed. </a:t>
            </a:r>
          </a:p>
          <a:p>
            <a:endParaRPr lang="en-US" dirty="0"/>
          </a:p>
          <a:p>
            <a:r>
              <a:rPr lang="en-US" dirty="0"/>
              <a:t>*-property rule: </a:t>
            </a:r>
          </a:p>
          <a:p>
            <a:pPr lvl="1"/>
            <a:r>
              <a:rPr lang="en-US" dirty="0"/>
              <a:t>A subject S can write an object O only if</a:t>
            </a:r>
          </a:p>
          <a:p>
            <a:pPr lvl="2"/>
            <a:r>
              <a:rPr lang="en-US" dirty="0"/>
              <a:t>S can read O according to the simple security rule, AND</a:t>
            </a:r>
          </a:p>
          <a:p>
            <a:pPr lvl="2"/>
            <a:r>
              <a:rPr lang="en-US" dirty="0"/>
              <a:t>All objects that S can read are in the same DS as O.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6664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7054" y="3432924"/>
            <a:ext cx="733182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itchFamily="-109" charset="0"/>
              </a:rPr>
              <a:t>*-property rule: </a:t>
            </a:r>
          </a:p>
          <a:p>
            <a:r>
              <a:rPr lang="en-US" sz="1800" dirty="0">
                <a:latin typeface="Arial" pitchFamily="-109" charset="0"/>
              </a:rPr>
              <a:t>A subject S can write an object O only if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800" dirty="0">
                <a:latin typeface="Arial" pitchFamily="-109" charset="0"/>
              </a:rPr>
              <a:t>S can read O according to the simple security rule, </a:t>
            </a:r>
            <a:r>
              <a:rPr lang="en-US" sz="1800" dirty="0">
                <a:solidFill>
                  <a:srgbClr val="FF0000"/>
                </a:solidFill>
                <a:latin typeface="Arial" pitchFamily="-109" charset="0"/>
              </a:rPr>
              <a:t>AND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800" dirty="0">
                <a:latin typeface="Arial" pitchFamily="-109" charset="0"/>
              </a:rPr>
              <a:t>All objects that S can read are in the same DS as O.</a:t>
            </a:r>
          </a:p>
        </p:txBody>
      </p:sp>
      <p:pic>
        <p:nvPicPr>
          <p:cNvPr id="4" name="Picture 3" descr="f6.pdf">
            <a:extLst>
              <a:ext uri="{FF2B5EF4-FFF2-40B4-BE49-F238E27FC236}">
                <a16:creationId xmlns:a16="http://schemas.microsoft.com/office/drawing/2014/main" id="{C8A8ED7E-FA52-174C-A5F2-B988C1BFF1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89" b="26604"/>
          <a:stretch/>
        </p:blipFill>
        <p:spPr>
          <a:xfrm>
            <a:off x="0" y="491749"/>
            <a:ext cx="9056943" cy="2954396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EFCB5D-8874-EF4D-A572-44353BAB39EE}"/>
              </a:ext>
            </a:extLst>
          </p:cNvPr>
          <p:cNvSpPr txBox="1"/>
          <p:nvPr/>
        </p:nvSpPr>
        <p:spPr>
          <a:xfrm>
            <a:off x="540067" y="2426018"/>
            <a:ext cx="214313" cy="25391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D0AEAA-1139-9B41-8F44-10582B80910A}"/>
              </a:ext>
            </a:extLst>
          </p:cNvPr>
          <p:cNvSpPr txBox="1"/>
          <p:nvPr/>
        </p:nvSpPr>
        <p:spPr>
          <a:xfrm>
            <a:off x="4692967" y="2435543"/>
            <a:ext cx="214313" cy="25391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44427156"/>
      </p:ext>
    </p:extLst>
  </p:cSld>
  <p:clrMapOvr>
    <a:masterClrMapping/>
  </p:clrMapOvr>
  <p:transition spd="slow"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500" dirty="0"/>
              <a:t>[NIST] Richard </a:t>
            </a:r>
            <a:r>
              <a:rPr lang="en-US" sz="1500" dirty="0" err="1"/>
              <a:t>Kissel</a:t>
            </a:r>
            <a:r>
              <a:rPr lang="en-US" sz="1500" dirty="0"/>
              <a:t>. “Glossary of Key Information Security Terms”, NISTIR 7298 Revision 2, National Institute of Standards and Technology, U.S. Department of Commerce, May 2013.</a:t>
            </a:r>
          </a:p>
          <a:p>
            <a:r>
              <a:rPr lang="en-US" sz="1500" dirty="0"/>
              <a:t>[</a:t>
            </a:r>
            <a:r>
              <a:rPr lang="en-US" sz="1500" dirty="0" err="1"/>
              <a:t>Pfleeger</a:t>
            </a:r>
            <a:r>
              <a:rPr lang="en-US" sz="1500" dirty="0"/>
              <a:t>] C. P. </a:t>
            </a:r>
            <a:r>
              <a:rPr lang="en-US" sz="1500" dirty="0" err="1"/>
              <a:t>Pfleeger</a:t>
            </a:r>
            <a:r>
              <a:rPr lang="en-US" sz="1500" dirty="0"/>
              <a:t>, S. L. </a:t>
            </a:r>
            <a:r>
              <a:rPr lang="en-US" sz="1500" dirty="0" err="1"/>
              <a:t>Pfleeger</a:t>
            </a:r>
            <a:r>
              <a:rPr lang="en-US" sz="1500" dirty="0"/>
              <a:t>, J. Margulies. “Security in Computing”, Fifth Edition, Prentice Hall, 2015.</a:t>
            </a:r>
          </a:p>
          <a:p>
            <a:r>
              <a:rPr lang="en-US" sz="1500" dirty="0"/>
              <a:t>[Knight98] Knight E. and Hartley C. “The Password Paradox”, Business Security Advisor Magazine, Dec 1998. </a:t>
            </a:r>
          </a:p>
          <a:p>
            <a:r>
              <a:rPr lang="en-US" sz="1500" dirty="0"/>
              <a:t>[GRA72] Graham, S. and Denning, P. “Protection - principles and practice.” Proc AFIPS spring Joint Computer Conf, 1972, p417-429.</a:t>
            </a:r>
          </a:p>
          <a:p>
            <a:endParaRPr lang="en-US" sz="15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4622903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09490-BDD8-4C58-8529-7314F6033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Please attribute Dr. Jim Alves-Foss and Dr. Jia Song, University of Idaho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Except where otherwise noted, this work is licensed under https://creativecommons.org/licenses/by-nc-sa/4.0/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Not withstanding the non-commercial license terms, non-profit educational institutions are granted a non-exclusive license to adapt and use this material, with attribution.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Creative Commons and the double C in a circle are registered trademarks of Creative commons in the United States and other countries. Third party marks and brands are the property of their respective holders.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825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C9480-4F65-42B2-80C0-FED89AD5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A8743-EC1E-4F65-8678-0C52EAA00B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An access control list (ACL) is a computer system implementation for managing authorization.</a:t>
            </a:r>
          </a:p>
          <a:p>
            <a:r>
              <a:rPr lang="en-US" dirty="0"/>
              <a:t>Typically this is a list of </a:t>
            </a:r>
            <a:r>
              <a:rPr lang="en-US" i="1" dirty="0"/>
              <a:t>permissions</a:t>
            </a:r>
            <a:r>
              <a:rPr lang="en-US" dirty="0"/>
              <a:t> for an authenticated user or group.</a:t>
            </a:r>
          </a:p>
          <a:p>
            <a:r>
              <a:rPr lang="en-US" dirty="0"/>
              <a:t>These permissions state what </a:t>
            </a:r>
            <a:r>
              <a:rPr lang="en-US" i="1" dirty="0"/>
              <a:t>actions</a:t>
            </a:r>
            <a:r>
              <a:rPr lang="en-US" dirty="0"/>
              <a:t> that entity is allowed to perform on a specified resource.</a:t>
            </a:r>
          </a:p>
          <a:p>
            <a:r>
              <a:rPr lang="en-US" dirty="0"/>
              <a:t>Example:  Files and Directories in a computer system will typically have: read, write, execute permissions.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3703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4E53C-F973-A74E-9F4B-A2FD33D4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5800"/>
          </a:xfrm>
        </p:spPr>
        <p:txBody>
          <a:bodyPr/>
          <a:lstStyle/>
          <a:p>
            <a:r>
              <a:rPr lang="en-US" dirty="0"/>
              <a:t>List of Access Control Triples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5E9E3-08B4-4543-913E-67A159E01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387" y="1174712"/>
            <a:ext cx="7886700" cy="3598862"/>
          </a:xfrm>
        </p:spPr>
        <p:txBody>
          <a:bodyPr/>
          <a:lstStyle/>
          <a:p>
            <a:r>
              <a:rPr lang="en-US" dirty="0"/>
              <a:t>Triple -  &lt;subject, object, rights&gt;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18A86E-3092-E248-8D9B-0685F5C6B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671" y="1702420"/>
            <a:ext cx="3664373" cy="2540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B99726-8AC4-1148-A1D6-B37BB0E50318}"/>
              </a:ext>
            </a:extLst>
          </p:cNvPr>
          <p:cNvSpPr txBox="1"/>
          <p:nvPr/>
        </p:nvSpPr>
        <p:spPr>
          <a:xfrm>
            <a:off x="732154" y="2094230"/>
            <a:ext cx="3186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Advantage: avoid empty cells of the matrix.</a:t>
            </a:r>
          </a:p>
          <a:p>
            <a:r>
              <a:rPr lang="en-US" sz="1800" dirty="0"/>
              <a:t>Disadvantage: searching through a large number of triples is inefficient.</a:t>
            </a:r>
          </a:p>
        </p:txBody>
      </p:sp>
    </p:spTree>
    <p:extLst>
      <p:ext uri="{BB962C8B-B14F-4D97-AF65-F5344CB8AC3E}">
        <p14:creationId xmlns:p14="http://schemas.microsoft.com/office/powerpoint/2010/main" val="1565518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5800"/>
          </a:xfrm>
        </p:spPr>
        <p:txBody>
          <a:bodyPr/>
          <a:lstStyle/>
          <a:p>
            <a:r>
              <a:rPr lang="en-US" sz="3200" dirty="0"/>
              <a:t>Access control matrix (example)</a:t>
            </a:r>
          </a:p>
        </p:txBody>
      </p:sp>
      <p:pic>
        <p:nvPicPr>
          <p:cNvPr id="4" name="Picture 3" descr="Screen Shot 2015-09-08 at 12.33.00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20" y="1033397"/>
            <a:ext cx="7469959" cy="28676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5800"/>
          </a:xfrm>
        </p:spPr>
        <p:txBody>
          <a:bodyPr/>
          <a:lstStyle/>
          <a:p>
            <a:r>
              <a:rPr lang="en-US" dirty="0"/>
              <a:t>Access control list</a:t>
            </a:r>
          </a:p>
        </p:txBody>
      </p:sp>
      <p:pic>
        <p:nvPicPr>
          <p:cNvPr id="4" name="Content Placeholder 3" descr="fig02-13.eps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319" y="832741"/>
            <a:ext cx="3739781" cy="3598862"/>
          </a:xfrm>
        </p:spPr>
      </p:pic>
      <p:sp>
        <p:nvSpPr>
          <p:cNvPr id="5" name="TextBox 4"/>
          <p:cNvSpPr txBox="1"/>
          <p:nvPr/>
        </p:nvSpPr>
        <p:spPr>
          <a:xfrm>
            <a:off x="608743" y="1294544"/>
            <a:ext cx="3242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One access list for each object, and the list shows all subjects who should have access to the object and what their access rights are.</a:t>
            </a:r>
          </a:p>
          <a:p>
            <a:endParaRPr lang="en-US" sz="1800" dirty="0"/>
          </a:p>
          <a:p>
            <a:r>
              <a:rPr lang="en-US" sz="1800" dirty="0"/>
              <a:t>Advantages:</a:t>
            </a:r>
          </a:p>
          <a:p>
            <a:pPr lvl="1"/>
            <a:r>
              <a:rPr lang="en-US" sz="1800" dirty="0"/>
              <a:t>It can include general default entries for any user. </a:t>
            </a:r>
          </a:p>
          <a:p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A4890-A463-4050-A229-0E9AFE418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Windows Example of ACL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6A51F-63FF-944C-A940-A2065F5B92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4FF54A-6657-498E-A6AD-D232AF6B6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435" y="895500"/>
            <a:ext cx="5765130" cy="3352465"/>
          </a:xfrm>
          <a:prstGeom prst="rect">
            <a:avLst/>
          </a:prstGeom>
        </p:spPr>
      </p:pic>
      <p:sp>
        <p:nvSpPr>
          <p:cNvPr id="8" name="Callout: Line 7">
            <a:extLst>
              <a:ext uri="{FF2B5EF4-FFF2-40B4-BE49-F238E27FC236}">
                <a16:creationId xmlns:a16="http://schemas.microsoft.com/office/drawing/2014/main" id="{4E6E1B34-C297-49F8-9B2E-CE8293FAA8AE}"/>
              </a:ext>
            </a:extLst>
          </p:cNvPr>
          <p:cNvSpPr/>
          <p:nvPr/>
        </p:nvSpPr>
        <p:spPr>
          <a:xfrm>
            <a:off x="5116286" y="1516743"/>
            <a:ext cx="2743200" cy="348343"/>
          </a:xfrm>
          <a:prstGeom prst="borderCallout1">
            <a:avLst>
              <a:gd name="adj1" fmla="val 18750"/>
              <a:gd name="adj2" fmla="val -8333"/>
              <a:gd name="adj3" fmla="val 83333"/>
              <a:gd name="adj4" fmla="val -6267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Right Click on a File Name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E3486F2A-90A8-42C5-AE96-A9CDBBA09188}"/>
              </a:ext>
            </a:extLst>
          </p:cNvPr>
          <p:cNvSpPr/>
          <p:nvPr/>
        </p:nvSpPr>
        <p:spPr>
          <a:xfrm>
            <a:off x="3969657" y="3850594"/>
            <a:ext cx="2743200" cy="348343"/>
          </a:xfrm>
          <a:prstGeom prst="borderCallout1">
            <a:avLst>
              <a:gd name="adj1" fmla="val 18750"/>
              <a:gd name="adj2" fmla="val -8333"/>
              <a:gd name="adj3" fmla="val 83333"/>
              <a:gd name="adj4" fmla="val -6267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Then Select Properties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70342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TITLE" val="8D8LTkDP"/>
  <p:tag name="TAG_BACKING_FORM_KEY" val="525972-https://vandalsuidaho-my.sharepoint.com/personal/jimaf_uidaho_edu/documents/cybersecurity degree/dual credit cyb 110/lectures from spring cyb 110/lecture 1 - introduction.pptx"/>
  <p:tag name="ARTICULATE_PRESENTER_VERSION" val="8"/>
  <p:tag name="ARTICULATE_PROJECT_OPEN" val="0"/>
  <p:tag name="ARTICULATE_SLIDE_COUNT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UI_ED_template_201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_ENG_template_2015 (1).potx" id="{3BF9F4F5-4290-4F90-98F1-89A3765D9459}" vid="{D534E3E7-C2A2-4DEE-BFED-469821C43149}"/>
    </a:ext>
  </a:extLst>
</a:theme>
</file>

<file path=ppt/theme/theme2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I_ENG_template_2015 (1).potx" id="{3BF9F4F5-4290-4F90-98F1-89A3765D9459}" vid="{5D1A1C26-7DCE-4529-8BF2-32FF51C5B4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60E5FD0473D4CB63D0154B06E516F" ma:contentTypeVersion="12" ma:contentTypeDescription="Create a new document." ma:contentTypeScope="" ma:versionID="09edf825b5912388e7ca2ea6d1de1557">
  <xsd:schema xmlns:xsd="http://www.w3.org/2001/XMLSchema" xmlns:xs="http://www.w3.org/2001/XMLSchema" xmlns:p="http://schemas.microsoft.com/office/2006/metadata/properties" xmlns:ns3="7fe36b7c-cba8-4215-9209-ceaf5296f0ff" xmlns:ns4="ff1ac381-a94a-4da3-8726-f5a4c8832f39" targetNamespace="http://schemas.microsoft.com/office/2006/metadata/properties" ma:root="true" ma:fieldsID="dc34467f3000ac1b9c3f8caf7263c8bd" ns3:_="" ns4:_="">
    <xsd:import namespace="7fe36b7c-cba8-4215-9209-ceaf5296f0ff"/>
    <xsd:import namespace="ff1ac381-a94a-4da3-8726-f5a4c8832f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e36b7c-cba8-4215-9209-ceaf5296f0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1ac381-a94a-4da3-8726-f5a4c8832f3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3C1EBF-B7EE-4343-A033-1E65E46B396D}">
  <ds:schemaRefs>
    <ds:schemaRef ds:uri="http://www.w3.org/XML/1998/namespace"/>
    <ds:schemaRef ds:uri="7fe36b7c-cba8-4215-9209-ceaf5296f0ff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ff1ac381-a94a-4da3-8726-f5a4c8832f39"/>
  </ds:schemaRefs>
</ds:datastoreItem>
</file>

<file path=customXml/itemProps2.xml><?xml version="1.0" encoding="utf-8"?>
<ds:datastoreItem xmlns:ds="http://schemas.openxmlformats.org/officeDocument/2006/customXml" ds:itemID="{6FA4B46C-3CCA-487D-A9B7-2402D13DBD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D7F16E-42E2-4156-9AF2-3950717BB8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e36b7c-cba8-4215-9209-ceaf5296f0ff"/>
    <ds:schemaRef ds:uri="ff1ac381-a94a-4da3-8726-f5a4c8832f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UI_ENG_template_2015</Template>
  <TotalTime>1574</TotalTime>
  <Words>3757</Words>
  <Application>Microsoft Office PowerPoint</Application>
  <PresentationFormat>On-screen Show (16:9)</PresentationFormat>
  <Paragraphs>403</Paragraphs>
  <Slides>46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UI_ED_template_2015</vt:lpstr>
      <vt:lpstr>Title</vt:lpstr>
      <vt:lpstr>CYB 110 Cybersecurity and privacy Module 3 - Authorization &amp; access control  Jim Alves-Foss and Jia Song</vt:lpstr>
      <vt:lpstr>Authorization</vt:lpstr>
      <vt:lpstr>Access control</vt:lpstr>
      <vt:lpstr>Access controls</vt:lpstr>
      <vt:lpstr>ACLS</vt:lpstr>
      <vt:lpstr>List of Access Control Triples</vt:lpstr>
      <vt:lpstr>Access control matrix (example)</vt:lpstr>
      <vt:lpstr>Access control list</vt:lpstr>
      <vt:lpstr>MS Windows Example of ACL</vt:lpstr>
      <vt:lpstr>PowerPoint Presentation</vt:lpstr>
      <vt:lpstr>PowerPoint Presentation</vt:lpstr>
      <vt:lpstr>MacOS</vt:lpstr>
      <vt:lpstr>Linux ACL</vt:lpstr>
      <vt:lpstr>PowerPoint Presentation</vt:lpstr>
      <vt:lpstr>LINUX ACL (2)</vt:lpstr>
      <vt:lpstr>ACL beyond the file system</vt:lpstr>
      <vt:lpstr>Example: Firewall Security Policy</vt:lpstr>
      <vt:lpstr>capabilities</vt:lpstr>
      <vt:lpstr>Access control Models</vt:lpstr>
      <vt:lpstr>Rule-based access control (RBAC)</vt:lpstr>
      <vt:lpstr>Example: RULE-BASED AC</vt:lpstr>
      <vt:lpstr>Role-based access control (RBAC)</vt:lpstr>
      <vt:lpstr>Role-based Access Control</vt:lpstr>
      <vt:lpstr>Access Control Policies (2)</vt:lpstr>
      <vt:lpstr>Multilevel security model</vt:lpstr>
      <vt:lpstr>Bell-LaPadula (BLP) Model</vt:lpstr>
      <vt:lpstr>A BLP example</vt:lpstr>
      <vt:lpstr>Bell-LaPadula (BLP) Model</vt:lpstr>
      <vt:lpstr>Bell-LaPadula (BLP) Model</vt:lpstr>
      <vt:lpstr>Computer security model</vt:lpstr>
      <vt:lpstr>Biba Integrity Model</vt:lpstr>
      <vt:lpstr>Biba Integrity Model</vt:lpstr>
      <vt:lpstr>Computer security model</vt:lpstr>
      <vt:lpstr>The brewer and Nash model</vt:lpstr>
      <vt:lpstr>The brewer and Nash model</vt:lpstr>
      <vt:lpstr>The brewer and Nash model</vt:lpstr>
      <vt:lpstr>COI Example</vt:lpstr>
      <vt:lpstr>The brewer and Nash model</vt:lpstr>
      <vt:lpstr>The brewer and Nash model</vt:lpstr>
      <vt:lpstr>The brewer and Nash model</vt:lpstr>
      <vt:lpstr>PowerPoint Presentation</vt:lpstr>
      <vt:lpstr>PowerPoint Presentation</vt:lpstr>
      <vt:lpstr>Chinese Wall Model (CWM)</vt:lpstr>
      <vt:lpstr>PowerPoint Presentation</vt:lpstr>
      <vt:lpstr>References</vt:lpstr>
      <vt:lpstr>  Please attribute Dr. Jim Alves-Foss and Dr. Jia Song, University of Idaho         Except where otherwise noted, this work is licensed under https://creativecommons.org/licenses/by-nc-sa/4.0/  Not withstanding the non-commercial license terms, non-profit educational institutions are granted a non-exclusive license to adapt and use this material, with attribution.  Creative Commons and the double C in a circle are registered trademarks of Creative commons in the United States and other countries. Third party marks and brands are the property of their respective holders.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Diversifying binaries for improved security  Jim Alves-Foss</dc:title>
  <dc:creator>Alves-Foss, James (jimaf@uidaho.edu)</dc:creator>
  <cp:lastModifiedBy>Song, Jia (jsong@uidaho.edu)</cp:lastModifiedBy>
  <cp:revision>30</cp:revision>
  <dcterms:created xsi:type="dcterms:W3CDTF">2019-10-29T15:40:59Z</dcterms:created>
  <dcterms:modified xsi:type="dcterms:W3CDTF">2021-06-14T17:20:50Z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Presentation1</vt:lpwstr>
  </property>
  <property fmtid="{D5CDD505-2E9C-101B-9397-08002B2CF9AE}" pid="3" name="ContentTypeId">
    <vt:lpwstr>0x01010024760E5FD0473D4CB63D0154B06E516F</vt:lpwstr>
  </property>
  <property fmtid="{D5CDD505-2E9C-101B-9397-08002B2CF9AE}" pid="4" name="ArticulateUseProject">
    <vt:lpwstr>1</vt:lpwstr>
  </property>
  <property fmtid="{D5CDD505-2E9C-101B-9397-08002B2CF9AE}" pid="5" name="ArticulateProjectVersion">
    <vt:lpwstr>8</vt:lpwstr>
  </property>
  <property fmtid="{D5CDD505-2E9C-101B-9397-08002B2CF9AE}" pid="6" name="ArticulateGUID">
    <vt:lpwstr>0A0575A7-34C7-4404-B28C-BD2DDDA0BEB3</vt:lpwstr>
  </property>
  <property fmtid="{D5CDD505-2E9C-101B-9397-08002B2CF9AE}" pid="7" name="ArticulateProjectFull">
    <vt:lpwstr>https://vandalsuidaho-my.sharepoint.com/personal/jimaf_uidaho_edu/Documents/Cybersecurity Degree/Dual Credit CYB 110/Lectures from Spring CYB 110\Lecture 1 - Introduction.ppta</vt:lpwstr>
  </property>
</Properties>
</file>